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5143500" cx="9144000"/>
  <p:notesSz cx="6858000" cy="9144000"/>
  <p:embeddedFontLst>
    <p:embeddedFont>
      <p:font typeface="Raleway"/>
      <p:regular r:id="rId66"/>
      <p:bold r:id="rId67"/>
      <p:italic r:id="rId68"/>
      <p:boldItalic r:id="rId69"/>
    </p:embeddedFont>
    <p:embeddedFont>
      <p:font typeface="Nunito"/>
      <p:regular r:id="rId70"/>
      <p:bold r:id="rId71"/>
      <p:italic r:id="rId72"/>
      <p:boldItalic r:id="rId73"/>
    </p:embeddedFont>
    <p:embeddedFont>
      <p:font typeface="Bebas Neue"/>
      <p:regular r:id="rId74"/>
    </p:embeddedFont>
    <p:embeddedFont>
      <p:font typeface="Raleway Medium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Nunito-boldItalic.fntdata"/><Relationship Id="rId72" Type="http://schemas.openxmlformats.org/officeDocument/2006/relationships/font" Target="fonts/Nunito-italic.fntdata"/><Relationship Id="rId31" Type="http://schemas.openxmlformats.org/officeDocument/2006/relationships/slide" Target="slides/slide27.xml"/><Relationship Id="rId75" Type="http://schemas.openxmlformats.org/officeDocument/2006/relationships/font" Target="fonts/RalewayMedium-regular.fntdata"/><Relationship Id="rId30" Type="http://schemas.openxmlformats.org/officeDocument/2006/relationships/slide" Target="slides/slide26.xml"/><Relationship Id="rId74" Type="http://schemas.openxmlformats.org/officeDocument/2006/relationships/font" Target="fonts/BebasNeue-regular.fntdata"/><Relationship Id="rId33" Type="http://schemas.openxmlformats.org/officeDocument/2006/relationships/slide" Target="slides/slide29.xml"/><Relationship Id="rId77" Type="http://schemas.openxmlformats.org/officeDocument/2006/relationships/font" Target="fonts/RalewayMedium-italic.fntdata"/><Relationship Id="rId32" Type="http://schemas.openxmlformats.org/officeDocument/2006/relationships/slide" Target="slides/slide28.xml"/><Relationship Id="rId76" Type="http://schemas.openxmlformats.org/officeDocument/2006/relationships/font" Target="fonts/RalewayMedium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RalewayMedium-boldItalic.fntdata"/><Relationship Id="rId71" Type="http://schemas.openxmlformats.org/officeDocument/2006/relationships/font" Target="fonts/Nunito-bold.fntdata"/><Relationship Id="rId70" Type="http://schemas.openxmlformats.org/officeDocument/2006/relationships/font" Target="fonts/Nunit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Raleway-regular.fnt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Raleway-italic.fntdata"/><Relationship Id="rId23" Type="http://schemas.openxmlformats.org/officeDocument/2006/relationships/slide" Target="slides/slide19.xml"/><Relationship Id="rId67" Type="http://schemas.openxmlformats.org/officeDocument/2006/relationships/font" Target="fonts/Raleway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aleway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669f8c28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0669f8c28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c719a8545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c719a8545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0669f8c28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0669f8c28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719a8545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719a8545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0669f8c28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0669f8c28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c719a8545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c719a8545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0669f8c28e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0669f8c28e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c82b38bb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c82b38bb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066a6da3d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066a6da3d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0669f8c28e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0669f8c28e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b68f5f6c9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b68f5f6c9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66a6da3dd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66a6da3dd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0669f8c28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0669f8c28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066a6da3dd_1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066a6da3dd_1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669f8c28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0669f8c28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066a6da3dd_1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3066a6da3dd_1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0669f8c28e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0669f8c28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82b38bb7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c82b38bb7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066a6da3dd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066a6da3dd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0669f8c28e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0669f8c28e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066a6da3dd_1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066a6da3dd_1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2de12ba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2de12ba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b68f5f6c9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0b68f5f6c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0669f8c28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0669f8c28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066a6da3dd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066a6da3dd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066a6da3dd_1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066a6da3dd_1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0669f8c28e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30669f8c28e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c82b38bb7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c82b38bb7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066a6da3dd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066a6da3dd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0669f8c28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0669f8c28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066a6da3dd_1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066a6da3dd_1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30669f8c28e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30669f8c28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2de12ba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2de12ba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066a6da3dd_1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066a6da3dd_1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0669f8c28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0669f8c28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30669f8c28e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30669f8c28e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0669f8c28e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0669f8c28e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066a6da3dd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3066a6da3dd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0669f8c28e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0669f8c28e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c82b38bb7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c82b38bb7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066a6da3dd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3066a6da3dd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30669f8c28e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30669f8c28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0669f8c28e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0669f8c28e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066a6da3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066a6da3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3066a6da3d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3066a6da3d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0669f8c28e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0669f8c28e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c82b38bb7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c82b38bb7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066a6da3dd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066a6da3dd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0669f8c28e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30669f8c28e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066a6da3dd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3066a6da3dd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0669f8c28e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0669f8c28e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066a6da3dd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066a6da3dd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30669f8c28e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30669f8c28e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3066a6da3dd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3066a6da3dd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669f8c28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669f8c28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30669f8c28e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30669f8c28e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3066a6da3dd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3066a6da3dd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c719a8545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c719a8545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669f8c28e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669f8c28e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719a8545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719a8545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2" type="subTitle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" name="Google Shape;58;p11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2015650" y="1470933"/>
            <a:ext cx="5115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0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2015642" y="2982083"/>
            <a:ext cx="5115000" cy="4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61" name="Google Shape;61;p11"/>
          <p:cNvGrpSpPr/>
          <p:nvPr/>
        </p:nvGrpSpPr>
        <p:grpSpPr>
          <a:xfrm>
            <a:off x="2878783" y="409142"/>
            <a:ext cx="3397850" cy="187275"/>
            <a:chOff x="-3237675" y="-1132050"/>
            <a:chExt cx="3397850" cy="187275"/>
          </a:xfrm>
        </p:grpSpPr>
        <p:sp>
          <p:nvSpPr>
            <p:cNvPr id="62" name="Google Shape;62;p1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3"/>
          <p:cNvSpPr txBox="1"/>
          <p:nvPr>
            <p:ph hasCustomPrompt="1"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715100" y="698850"/>
            <a:ext cx="77139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2290025" y="32403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4"/>
          <p:cNvSpPr txBox="1"/>
          <p:nvPr>
            <p:ph idx="1" type="subTitle"/>
          </p:nvPr>
        </p:nvSpPr>
        <p:spPr>
          <a:xfrm>
            <a:off x="1458125" y="14167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1039150" y="2190975"/>
            <a:ext cx="51060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" name="Google Shape;100;p15"/>
          <p:cNvSpPr txBox="1"/>
          <p:nvPr>
            <p:ph hasCustomPrompt="1" idx="2" type="title"/>
          </p:nvPr>
        </p:nvSpPr>
        <p:spPr>
          <a:xfrm>
            <a:off x="10391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039150" y="3685050"/>
            <a:ext cx="510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/>
        </p:nvSpPr>
        <p:spPr>
          <a:xfrm rot="5400000">
            <a:off x="7451475" y="3099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6"/>
          <p:cNvSpPr txBox="1"/>
          <p:nvPr>
            <p:ph hasCustomPrompt="1" idx="2" type="title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2303742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17"/>
          <p:cNvSpPr txBox="1"/>
          <p:nvPr>
            <p:ph hasCustomPrompt="1" idx="2" type="title"/>
          </p:nvPr>
        </p:nvSpPr>
        <p:spPr>
          <a:xfrm>
            <a:off x="53658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6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728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8"/>
          <p:cNvSpPr txBox="1"/>
          <p:nvPr>
            <p:ph hasCustomPrompt="1" idx="2" type="title"/>
          </p:nvPr>
        </p:nvSpPr>
        <p:spPr>
          <a:xfrm>
            <a:off x="47057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18"/>
          <p:cNvSpPr txBox="1"/>
          <p:nvPr>
            <p:ph idx="1" type="subTitle"/>
          </p:nvPr>
        </p:nvSpPr>
        <p:spPr>
          <a:xfrm>
            <a:off x="29646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/>
        </p:nvSpPr>
        <p:spPr>
          <a:xfrm>
            <a:off x="150900" y="4344717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7">
    <p:bg>
      <p:bgPr>
        <a:solidFill>
          <a:schemeClr val="accen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 rot="5400000">
            <a:off x="-433600" y="23370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4" name="Google Shape;124;p19"/>
          <p:cNvGrpSpPr/>
          <p:nvPr/>
        </p:nvGrpSpPr>
        <p:grpSpPr>
          <a:xfrm>
            <a:off x="4194039" y="4514332"/>
            <a:ext cx="772605" cy="196301"/>
            <a:chOff x="2641350" y="846250"/>
            <a:chExt cx="413600" cy="105075"/>
          </a:xfrm>
        </p:grpSpPr>
        <p:sp>
          <p:nvSpPr>
            <p:cNvPr id="125" name="Google Shape;125;p1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">
  <p:cSld name="CUSTOM_2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0"/>
          <p:cNvSpPr/>
          <p:nvPr/>
        </p:nvSpPr>
        <p:spPr>
          <a:xfrm>
            <a:off x="873363" y="1168200"/>
            <a:ext cx="46617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5781538" y="1168200"/>
            <a:ext cx="24891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 rot="5400000">
            <a:off x="-577075" y="3689750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2_1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21"/>
          <p:cNvGrpSpPr/>
          <p:nvPr/>
        </p:nvGrpSpPr>
        <p:grpSpPr>
          <a:xfrm rot="10800000">
            <a:off x="-466752" y="434375"/>
            <a:ext cx="2159530" cy="548628"/>
            <a:chOff x="2641350" y="846250"/>
            <a:chExt cx="413600" cy="105075"/>
          </a:xfrm>
        </p:grpSpPr>
        <p:sp>
          <p:nvSpPr>
            <p:cNvPr id="143" name="Google Shape;143;p2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2_1_1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22"/>
          <p:cNvSpPr/>
          <p:nvPr/>
        </p:nvSpPr>
        <p:spPr>
          <a:xfrm>
            <a:off x="4759000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719492" y="1644550"/>
            <a:ext cx="36699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601125" y="1017725"/>
            <a:ext cx="7962000" cy="37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4"/>
          <p:cNvSpPr txBox="1"/>
          <p:nvPr>
            <p:ph idx="1" type="subTitle"/>
          </p:nvPr>
        </p:nvSpPr>
        <p:spPr>
          <a:xfrm>
            <a:off x="1181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2" type="subTitle"/>
          </p:nvPr>
        </p:nvSpPr>
        <p:spPr>
          <a:xfrm>
            <a:off x="5220425" y="2857791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3" type="subTitle"/>
          </p:nvPr>
        </p:nvSpPr>
        <p:spPr>
          <a:xfrm>
            <a:off x="1181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4" type="subTitle"/>
          </p:nvPr>
        </p:nvSpPr>
        <p:spPr>
          <a:xfrm>
            <a:off x="5220425" y="3397034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</a:t>
            </a: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8724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8724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5"/>
          <p:cNvSpPr txBox="1"/>
          <p:nvPr>
            <p:ph idx="2" type="title"/>
          </p:nvPr>
        </p:nvSpPr>
        <p:spPr>
          <a:xfrm>
            <a:off x="34038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25"/>
          <p:cNvSpPr txBox="1"/>
          <p:nvPr>
            <p:ph idx="3" type="subTitle"/>
          </p:nvPr>
        </p:nvSpPr>
        <p:spPr>
          <a:xfrm>
            <a:off x="34038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4" type="title"/>
          </p:nvPr>
        </p:nvSpPr>
        <p:spPr>
          <a:xfrm>
            <a:off x="5935200" y="2645013"/>
            <a:ext cx="2336400" cy="4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4" name="Google Shape;174;p25"/>
          <p:cNvSpPr txBox="1"/>
          <p:nvPr>
            <p:ph idx="5" type="subTitle"/>
          </p:nvPr>
        </p:nvSpPr>
        <p:spPr>
          <a:xfrm>
            <a:off x="5935200" y="3094224"/>
            <a:ext cx="2336400" cy="9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1400" y="41045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1400" y="27761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226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7226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6"/>
          <p:cNvSpPr txBox="1"/>
          <p:nvPr>
            <p:ph idx="2" type="title"/>
          </p:nvPr>
        </p:nvSpPr>
        <p:spPr>
          <a:xfrm>
            <a:off x="34064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6"/>
          <p:cNvSpPr txBox="1"/>
          <p:nvPr>
            <p:ph idx="3" type="subTitle"/>
          </p:nvPr>
        </p:nvSpPr>
        <p:spPr>
          <a:xfrm>
            <a:off x="34064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3" name="Google Shape;183;p26"/>
          <p:cNvSpPr txBox="1"/>
          <p:nvPr>
            <p:ph idx="4" type="title"/>
          </p:nvPr>
        </p:nvSpPr>
        <p:spPr>
          <a:xfrm>
            <a:off x="6090275" y="216068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6"/>
          <p:cNvSpPr txBox="1"/>
          <p:nvPr>
            <p:ph idx="5" type="subTitle"/>
          </p:nvPr>
        </p:nvSpPr>
        <p:spPr>
          <a:xfrm>
            <a:off x="6090275" y="2781254"/>
            <a:ext cx="23364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5" name="Google Shape;185;p2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7" type="title"/>
          </p:nvPr>
        </p:nvSpPr>
        <p:spPr>
          <a:xfrm>
            <a:off x="7226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8" type="title"/>
          </p:nvPr>
        </p:nvSpPr>
        <p:spPr>
          <a:xfrm>
            <a:off x="34064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9" type="title"/>
          </p:nvPr>
        </p:nvSpPr>
        <p:spPr>
          <a:xfrm>
            <a:off x="6090275" y="35089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1" name="Google Shape;19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7"/>
          <p:cNvSpPr txBox="1"/>
          <p:nvPr>
            <p:ph idx="2" type="title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27"/>
          <p:cNvSpPr txBox="1"/>
          <p:nvPr>
            <p:ph idx="1" type="subTitle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3" type="title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27"/>
          <p:cNvSpPr txBox="1"/>
          <p:nvPr>
            <p:ph idx="4" type="subTitle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5" type="title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27"/>
          <p:cNvSpPr txBox="1"/>
          <p:nvPr>
            <p:ph idx="6" type="subTitle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"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0" name="Google Shape;20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8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8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8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12400" y="1168200"/>
            <a:ext cx="77166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119586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29"/>
          <p:cNvSpPr txBox="1"/>
          <p:nvPr>
            <p:ph idx="1" type="subTitle"/>
          </p:nvPr>
        </p:nvSpPr>
        <p:spPr>
          <a:xfrm>
            <a:off x="119586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2" type="title"/>
          </p:nvPr>
        </p:nvSpPr>
        <p:spPr>
          <a:xfrm>
            <a:off x="5081043" y="14542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5" name="Google Shape;215;p29"/>
          <p:cNvSpPr txBox="1"/>
          <p:nvPr>
            <p:ph idx="3" type="subTitle"/>
          </p:nvPr>
        </p:nvSpPr>
        <p:spPr>
          <a:xfrm>
            <a:off x="5081043" y="20407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4" type="title"/>
          </p:nvPr>
        </p:nvSpPr>
        <p:spPr>
          <a:xfrm>
            <a:off x="119586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7" name="Google Shape;217;p29"/>
          <p:cNvSpPr txBox="1"/>
          <p:nvPr>
            <p:ph idx="5" type="subTitle"/>
          </p:nvPr>
        </p:nvSpPr>
        <p:spPr>
          <a:xfrm>
            <a:off x="119586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6" type="title"/>
          </p:nvPr>
        </p:nvSpPr>
        <p:spPr>
          <a:xfrm>
            <a:off x="5081043" y="32686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9" name="Google Shape;219;p29"/>
          <p:cNvSpPr txBox="1"/>
          <p:nvPr>
            <p:ph idx="7" type="subTitle"/>
          </p:nvPr>
        </p:nvSpPr>
        <p:spPr>
          <a:xfrm>
            <a:off x="5081043" y="3855175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/>
        </p:nvSpPr>
        <p:spPr>
          <a:xfrm rot="5400000">
            <a:off x="-1274000" y="22278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3" name="Google Shape;223;p30"/>
          <p:cNvSpPr txBox="1"/>
          <p:nvPr/>
        </p:nvSpPr>
        <p:spPr>
          <a:xfrm rot="5400000">
            <a:off x="6769175" y="2380283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720000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720000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0"/>
          <p:cNvSpPr txBox="1"/>
          <p:nvPr>
            <p:ph idx="2" type="title"/>
          </p:nvPr>
        </p:nvSpPr>
        <p:spPr>
          <a:xfrm>
            <a:off x="3419269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3419269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title"/>
          </p:nvPr>
        </p:nvSpPr>
        <p:spPr>
          <a:xfrm>
            <a:off x="720000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720000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0"/>
          <p:cNvSpPr txBox="1"/>
          <p:nvPr>
            <p:ph idx="6" type="title"/>
          </p:nvPr>
        </p:nvSpPr>
        <p:spPr>
          <a:xfrm>
            <a:off x="3419269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30"/>
          <p:cNvSpPr txBox="1"/>
          <p:nvPr>
            <p:ph idx="7" type="subTitle"/>
          </p:nvPr>
        </p:nvSpPr>
        <p:spPr>
          <a:xfrm>
            <a:off x="3419269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idx="8" type="title"/>
          </p:nvPr>
        </p:nvSpPr>
        <p:spPr>
          <a:xfrm>
            <a:off x="6118545" y="18352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30"/>
          <p:cNvSpPr txBox="1"/>
          <p:nvPr>
            <p:ph idx="9" type="subTitle"/>
          </p:nvPr>
        </p:nvSpPr>
        <p:spPr>
          <a:xfrm>
            <a:off x="6118545" y="2345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0"/>
          <p:cNvSpPr txBox="1"/>
          <p:nvPr>
            <p:ph idx="13" type="title"/>
          </p:nvPr>
        </p:nvSpPr>
        <p:spPr>
          <a:xfrm>
            <a:off x="6118545" y="3618817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30"/>
          <p:cNvSpPr txBox="1"/>
          <p:nvPr>
            <p:ph idx="14" type="subTitle"/>
          </p:nvPr>
        </p:nvSpPr>
        <p:spPr>
          <a:xfrm>
            <a:off x="6118545" y="4129142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12400" y="1091150"/>
            <a:ext cx="7716600" cy="405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918600" y="1071750"/>
            <a:ext cx="7306800" cy="3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AutoNum type="arabicPeriod"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/>
        </p:nvSpPr>
        <p:spPr>
          <a:xfrm rot="5400000">
            <a:off x="-571525" y="3695550"/>
            <a:ext cx="1752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719509" y="1393266"/>
            <a:ext cx="7704000" cy="296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hasCustomPrompt="1" type="title"/>
          </p:nvPr>
        </p:nvSpPr>
        <p:spPr>
          <a:xfrm>
            <a:off x="1205424" y="3396700"/>
            <a:ext cx="18132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2" name="Google Shape;242;p31"/>
          <p:cNvSpPr txBox="1"/>
          <p:nvPr>
            <p:ph hasCustomPrompt="1" idx="2" type="title"/>
          </p:nvPr>
        </p:nvSpPr>
        <p:spPr>
          <a:xfrm>
            <a:off x="3658409" y="3396700"/>
            <a:ext cx="1815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3" name="Google Shape;243;p31"/>
          <p:cNvSpPr txBox="1"/>
          <p:nvPr>
            <p:ph hasCustomPrompt="1" idx="3" type="title"/>
          </p:nvPr>
        </p:nvSpPr>
        <p:spPr>
          <a:xfrm>
            <a:off x="6120687" y="3396704"/>
            <a:ext cx="18288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44" name="Google Shape;244;p31"/>
          <p:cNvSpPr txBox="1"/>
          <p:nvPr>
            <p:ph idx="4" type="title"/>
          </p:nvPr>
        </p:nvSpPr>
        <p:spPr>
          <a:xfrm>
            <a:off x="1204084" y="2368650"/>
            <a:ext cx="18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1204084" y="2878975"/>
            <a:ext cx="18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5" type="title"/>
          </p:nvPr>
        </p:nvSpPr>
        <p:spPr>
          <a:xfrm>
            <a:off x="3658409" y="2368650"/>
            <a:ext cx="1815900" cy="5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7" name="Google Shape;247;p31"/>
          <p:cNvSpPr txBox="1"/>
          <p:nvPr>
            <p:ph idx="6" type="subTitle"/>
          </p:nvPr>
        </p:nvSpPr>
        <p:spPr>
          <a:xfrm>
            <a:off x="3658409" y="2875724"/>
            <a:ext cx="1815900" cy="4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idx="7" type="title"/>
          </p:nvPr>
        </p:nvSpPr>
        <p:spPr>
          <a:xfrm>
            <a:off x="6120687" y="2368650"/>
            <a:ext cx="1828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31"/>
          <p:cNvSpPr txBox="1"/>
          <p:nvPr>
            <p:ph idx="8" type="subTitle"/>
          </p:nvPr>
        </p:nvSpPr>
        <p:spPr>
          <a:xfrm>
            <a:off x="6120687" y="2878975"/>
            <a:ext cx="1828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/>
        </p:nvSpPr>
        <p:spPr>
          <a:xfrm rot="5400000">
            <a:off x="-1536625" y="2730450"/>
            <a:ext cx="3682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/(AI)/(AI)/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958925" y="535000"/>
            <a:ext cx="5239800" cy="407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type="ctrTitle"/>
          </p:nvPr>
        </p:nvSpPr>
        <p:spPr>
          <a:xfrm>
            <a:off x="2429950" y="723341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1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>
            <a:off x="2687700" y="2227616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32"/>
          <p:cNvSpPr txBox="1"/>
          <p:nvPr/>
        </p:nvSpPr>
        <p:spPr>
          <a:xfrm>
            <a:off x="2359091" y="3530100"/>
            <a:ext cx="44346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60" name="Google Shape;260;p3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5" name="Google Shape;265;p33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1" name="Google Shape;281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6" name="Google Shape;286;p3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834113" y="1773447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4572050" y="3532125"/>
            <a:ext cx="27522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03350" y="1545297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1236966" y="3303975"/>
            <a:ext cx="2752200" cy="9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0" y="163500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2259450" y="1849425"/>
            <a:ext cx="4625100" cy="1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0" y="0"/>
            <a:ext cx="44259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44;p8"/>
          <p:cNvSpPr/>
          <p:nvPr/>
        </p:nvSpPr>
        <p:spPr>
          <a:xfrm>
            <a:off x="1531800" y="951900"/>
            <a:ext cx="6080400" cy="3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1792008" y="1566450"/>
            <a:ext cx="5565300" cy="20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/>
        </p:nvSpPr>
        <p:spPr>
          <a:xfrm rot="-5400000">
            <a:off x="8060700" y="3912600"/>
            <a:ext cx="13881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(AI)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49;p9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ctrTitle"/>
          </p:nvPr>
        </p:nvSpPr>
        <p:spPr>
          <a:xfrm>
            <a:off x="3356550" y="1783950"/>
            <a:ext cx="4680900" cy="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Serious Game Development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for chronic disease management</a:t>
            </a:r>
            <a:endParaRPr sz="2800"/>
          </a:p>
        </p:txBody>
      </p:sp>
      <p:sp>
        <p:nvSpPr>
          <p:cNvPr id="295" name="Google Shape;295;p35"/>
          <p:cNvSpPr txBox="1"/>
          <p:nvPr>
            <p:ph idx="1" type="subTitle"/>
          </p:nvPr>
        </p:nvSpPr>
        <p:spPr>
          <a:xfrm>
            <a:off x="3356563" y="2756256"/>
            <a:ext cx="44121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C4787"/>
                </a:solidFill>
              </a:rPr>
              <a:t>National Centre of Scientific Research "</a:t>
            </a:r>
            <a:r>
              <a:rPr lang="en" sz="1200">
                <a:solidFill>
                  <a:srgbClr val="84878A"/>
                </a:solidFill>
              </a:rPr>
              <a:t>Demokritos</a:t>
            </a:r>
            <a:r>
              <a:rPr lang="en" sz="1200">
                <a:solidFill>
                  <a:srgbClr val="1C4787"/>
                </a:solidFill>
              </a:rPr>
              <a:t>"</a:t>
            </a:r>
            <a:endParaRPr sz="1200">
              <a:solidFill>
                <a:srgbClr val="1C47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&amp;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1142B"/>
                </a:solidFill>
              </a:rPr>
              <a:t>University</a:t>
            </a:r>
            <a:r>
              <a:rPr lang="en" sz="1200"/>
              <a:t> of </a:t>
            </a:r>
            <a:r>
              <a:rPr lang="en" sz="1200">
                <a:solidFill>
                  <a:srgbClr val="0D3051"/>
                </a:solidFill>
              </a:rPr>
              <a:t>Piraeus</a:t>
            </a:r>
            <a:endParaRPr sz="1200">
              <a:solidFill>
                <a:srgbClr val="0D3051"/>
              </a:solidFill>
            </a:endParaRPr>
          </a:p>
        </p:txBody>
      </p:sp>
      <p:grpSp>
        <p:nvGrpSpPr>
          <p:cNvPr id="296" name="Google Shape;296;p35"/>
          <p:cNvGrpSpPr/>
          <p:nvPr/>
        </p:nvGrpSpPr>
        <p:grpSpPr>
          <a:xfrm>
            <a:off x="-717279" y="1417515"/>
            <a:ext cx="3692970" cy="3912200"/>
            <a:chOff x="411650" y="2156650"/>
            <a:chExt cx="2413075" cy="2556325"/>
          </a:xfrm>
        </p:grpSpPr>
        <p:sp>
          <p:nvSpPr>
            <p:cNvPr id="297" name="Google Shape;297;p35"/>
            <p:cNvSpPr/>
            <p:nvPr/>
          </p:nvSpPr>
          <p:spPr>
            <a:xfrm>
              <a:off x="1503675" y="2736975"/>
              <a:ext cx="253225" cy="253225"/>
            </a:xfrm>
            <a:custGeom>
              <a:rect b="b" l="l" r="r" t="t"/>
              <a:pathLst>
                <a:path extrusionOk="0" h="10129" w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1984225" y="2412200"/>
              <a:ext cx="123325" cy="123350"/>
            </a:xfrm>
            <a:custGeom>
              <a:rect b="b" l="l" r="r" t="t"/>
              <a:pathLst>
                <a:path extrusionOk="0" h="4934" w="4933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395250" y="2199600"/>
              <a:ext cx="123825" cy="123825"/>
            </a:xfrm>
            <a:custGeom>
              <a:rect b="b" l="l" r="r" t="t"/>
              <a:pathLst>
                <a:path extrusionOk="0" h="4953" w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80975" y="3149000"/>
              <a:ext cx="109625" cy="109650"/>
            </a:xfrm>
            <a:custGeom>
              <a:rect b="b" l="l" r="r" t="t"/>
              <a:pathLst>
                <a:path extrusionOk="0" h="4386" w="4385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544425" y="3129725"/>
              <a:ext cx="115725" cy="121300"/>
            </a:xfrm>
            <a:custGeom>
              <a:rect b="b" l="l" r="r" t="t"/>
              <a:pathLst>
                <a:path extrusionOk="0" h="4852" w="4629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480500" y="2812575"/>
              <a:ext cx="67500" cy="114200"/>
            </a:xfrm>
            <a:custGeom>
              <a:rect b="b" l="l" r="r" t="t"/>
              <a:pathLst>
                <a:path extrusionOk="0" h="4568" w="270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403350" y="2218375"/>
              <a:ext cx="143650" cy="198925"/>
            </a:xfrm>
            <a:custGeom>
              <a:rect b="b" l="l" r="r" t="t"/>
              <a:pathLst>
                <a:path extrusionOk="0" h="7957" w="5746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996900" y="2436050"/>
              <a:ext cx="212125" cy="222300"/>
            </a:xfrm>
            <a:custGeom>
              <a:rect b="b" l="l" r="r" t="t"/>
              <a:pathLst>
                <a:path extrusionOk="0" h="8892" w="8485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12475" y="3482900"/>
              <a:ext cx="399875" cy="387200"/>
            </a:xfrm>
            <a:custGeom>
              <a:rect b="b" l="l" r="r" t="t"/>
              <a:pathLst>
                <a:path extrusionOk="0" h="15488" w="15995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875125" y="2834400"/>
              <a:ext cx="613000" cy="789675"/>
            </a:xfrm>
            <a:custGeom>
              <a:rect b="b" l="l" r="r" t="t"/>
              <a:pathLst>
                <a:path extrusionOk="0" h="31587" w="2452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2149650" y="3482900"/>
              <a:ext cx="165450" cy="139575"/>
            </a:xfrm>
            <a:custGeom>
              <a:rect b="b" l="l" r="r" t="t"/>
              <a:pathLst>
                <a:path extrusionOk="0" h="5583" w="6618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085200" y="2710575"/>
              <a:ext cx="78175" cy="234475"/>
            </a:xfrm>
            <a:custGeom>
              <a:rect b="b" l="l" r="r" t="t"/>
              <a:pathLst>
                <a:path extrusionOk="0" h="9379" w="3127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274225" y="3170325"/>
              <a:ext cx="378825" cy="364075"/>
            </a:xfrm>
            <a:custGeom>
              <a:rect b="b" l="l" r="r" t="t"/>
              <a:pathLst>
                <a:path extrusionOk="0" h="14563" w="1515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2448525" y="2879050"/>
              <a:ext cx="225825" cy="307025"/>
            </a:xfrm>
            <a:custGeom>
              <a:rect b="b" l="l" r="r" t="t"/>
              <a:pathLst>
                <a:path extrusionOk="0" h="12281" w="9033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2569800" y="2920150"/>
              <a:ext cx="104550" cy="250200"/>
            </a:xfrm>
            <a:custGeom>
              <a:rect b="b" l="l" r="r" t="t"/>
              <a:pathLst>
                <a:path extrusionOk="0" h="10008" w="4182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2409950" y="2812575"/>
              <a:ext cx="168000" cy="168000"/>
            </a:xfrm>
            <a:custGeom>
              <a:rect b="b" l="l" r="r" t="t"/>
              <a:pathLst>
                <a:path extrusionOk="0" h="6720" w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2491150" y="2812575"/>
              <a:ext cx="86800" cy="122325"/>
            </a:xfrm>
            <a:custGeom>
              <a:rect b="b" l="l" r="r" t="t"/>
              <a:pathLst>
                <a:path extrusionOk="0" h="4893" w="3472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2468825" y="3032800"/>
              <a:ext cx="112175" cy="124875"/>
            </a:xfrm>
            <a:custGeom>
              <a:rect b="b" l="l" r="r" t="t"/>
              <a:pathLst>
                <a:path extrusionOk="0" h="4995" w="4487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241375" y="3068325"/>
              <a:ext cx="320675" cy="284350"/>
            </a:xfrm>
            <a:custGeom>
              <a:rect b="b" l="l" r="r" t="t"/>
              <a:pathLst>
                <a:path extrusionOk="0" h="11374" w="12827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2127325" y="3042950"/>
              <a:ext cx="143625" cy="232950"/>
            </a:xfrm>
            <a:custGeom>
              <a:rect b="b" l="l" r="r" t="t"/>
              <a:pathLst>
                <a:path extrusionOk="0" h="9318" w="5745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2457150" y="2908475"/>
              <a:ext cx="146675" cy="203000"/>
            </a:xfrm>
            <a:custGeom>
              <a:rect b="b" l="l" r="r" t="t"/>
              <a:pathLst>
                <a:path extrusionOk="0" h="8120" w="5867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2103975" y="2658325"/>
              <a:ext cx="396850" cy="351675"/>
            </a:xfrm>
            <a:custGeom>
              <a:rect b="b" l="l" r="r" t="t"/>
              <a:pathLst>
                <a:path extrusionOk="0" h="14067" w="15874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103975" y="2658325"/>
              <a:ext cx="396850" cy="231925"/>
            </a:xfrm>
            <a:custGeom>
              <a:rect b="b" l="l" r="r" t="t"/>
              <a:pathLst>
                <a:path extrusionOk="0" h="9277" w="15874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128325" y="2827800"/>
              <a:ext cx="303475" cy="182200"/>
            </a:xfrm>
            <a:custGeom>
              <a:rect b="b" l="l" r="r" t="t"/>
              <a:pathLst>
                <a:path extrusionOk="0" h="7288" w="12139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1742675" y="2677100"/>
              <a:ext cx="369950" cy="586100"/>
            </a:xfrm>
            <a:custGeom>
              <a:rect b="b" l="l" r="r" t="t"/>
              <a:pathLst>
                <a:path extrusionOk="0" h="23444" w="14798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803050" y="2812575"/>
              <a:ext cx="308550" cy="450625"/>
            </a:xfrm>
            <a:custGeom>
              <a:rect b="b" l="l" r="r" t="t"/>
              <a:pathLst>
                <a:path extrusionOk="0" h="18025" w="12342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09225" y="2745100"/>
              <a:ext cx="220750" cy="260850"/>
            </a:xfrm>
            <a:custGeom>
              <a:rect b="b" l="l" r="r" t="t"/>
              <a:pathLst>
                <a:path extrusionOk="0" h="10434" w="883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11650" y="3545825"/>
              <a:ext cx="987000" cy="1167150"/>
            </a:xfrm>
            <a:custGeom>
              <a:rect b="b" l="l" r="r" t="t"/>
              <a:pathLst>
                <a:path extrusionOk="0" h="46686" w="3948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038350" y="2851750"/>
              <a:ext cx="958575" cy="1010250"/>
            </a:xfrm>
            <a:custGeom>
              <a:rect b="b" l="l" r="r" t="t"/>
              <a:pathLst>
                <a:path extrusionOk="0" h="40410" w="38343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1299175" y="3440950"/>
              <a:ext cx="697750" cy="400750"/>
            </a:xfrm>
            <a:custGeom>
              <a:rect b="b" l="l" r="r" t="t"/>
              <a:pathLst>
                <a:path extrusionOk="0" h="16030" w="2791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1187525" y="3150525"/>
              <a:ext cx="162425" cy="180675"/>
            </a:xfrm>
            <a:custGeom>
              <a:rect b="b" l="l" r="r" t="t"/>
              <a:pathLst>
                <a:path extrusionOk="0" h="7227" w="649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1821325" y="3009975"/>
              <a:ext cx="33000" cy="171025"/>
            </a:xfrm>
            <a:custGeom>
              <a:rect b="b" l="l" r="r" t="t"/>
              <a:pathLst>
                <a:path extrusionOk="0" h="6841" w="132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1442275" y="3649850"/>
              <a:ext cx="460775" cy="191850"/>
            </a:xfrm>
            <a:custGeom>
              <a:rect b="b" l="l" r="r" t="t"/>
              <a:pathLst>
                <a:path extrusionOk="0" h="7674" w="18431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1130700" y="3093200"/>
              <a:ext cx="207050" cy="252225"/>
            </a:xfrm>
            <a:custGeom>
              <a:rect b="b" l="l" r="r" t="t"/>
              <a:pathLst>
                <a:path extrusionOk="0" h="10089" w="8282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674675" y="3399175"/>
              <a:ext cx="322250" cy="255225"/>
            </a:xfrm>
            <a:custGeom>
              <a:rect b="b" l="l" r="r" t="t"/>
              <a:pathLst>
                <a:path extrusionOk="0" h="10209" w="1289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674675" y="2483750"/>
              <a:ext cx="466875" cy="506450"/>
            </a:xfrm>
            <a:custGeom>
              <a:rect b="b" l="l" r="r" t="t"/>
              <a:pathLst>
                <a:path extrusionOk="0" h="20258" w="18675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062350" y="2248825"/>
              <a:ext cx="431350" cy="358275"/>
            </a:xfrm>
            <a:custGeom>
              <a:rect b="b" l="l" r="r" t="t"/>
              <a:pathLst>
                <a:path extrusionOk="0" h="14331" w="17254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457150" y="2156650"/>
              <a:ext cx="367575" cy="240350"/>
            </a:xfrm>
            <a:custGeom>
              <a:rect b="b" l="l" r="r" t="t"/>
              <a:pathLst>
                <a:path extrusionOk="0" h="9614" w="14703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30525" y="3068325"/>
              <a:ext cx="600325" cy="554150"/>
            </a:xfrm>
            <a:custGeom>
              <a:rect b="b" l="l" r="r" t="t"/>
              <a:pathLst>
                <a:path extrusionOk="0" h="22166" w="24013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167900" y="2926925"/>
              <a:ext cx="374025" cy="324100"/>
            </a:xfrm>
            <a:custGeom>
              <a:rect b="b" l="l" r="r" t="t"/>
              <a:pathLst>
                <a:path extrusionOk="0" h="12964" w="14961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742675" y="2998300"/>
              <a:ext cx="770825" cy="624175"/>
            </a:xfrm>
            <a:custGeom>
              <a:rect b="b" l="l" r="r" t="t"/>
              <a:pathLst>
                <a:path extrusionOk="0" h="24967" w="30833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793425" y="3269275"/>
              <a:ext cx="433375" cy="353200"/>
            </a:xfrm>
            <a:custGeom>
              <a:rect b="b" l="l" r="r" t="t"/>
              <a:pathLst>
                <a:path extrusionOk="0" h="14128" w="17335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535125" y="3314950"/>
              <a:ext cx="336475" cy="336450"/>
            </a:xfrm>
            <a:custGeom>
              <a:rect b="b" l="l" r="r" t="t"/>
              <a:pathLst>
                <a:path extrusionOk="0" h="13458" w="13459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111575" y="3070350"/>
              <a:ext cx="174600" cy="174600"/>
            </a:xfrm>
            <a:custGeom>
              <a:rect b="b" l="l" r="r" t="t"/>
              <a:pathLst>
                <a:path extrusionOk="0" h="6984" w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127325" y="3079500"/>
              <a:ext cx="149700" cy="119775"/>
            </a:xfrm>
            <a:custGeom>
              <a:rect b="b" l="l" r="r" t="t"/>
              <a:pathLst>
                <a:path extrusionOk="0" h="4791" w="5988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569625" y="3336250"/>
              <a:ext cx="279625" cy="223800"/>
            </a:xfrm>
            <a:custGeom>
              <a:rect b="b" l="l" r="r" t="t"/>
              <a:pathLst>
                <a:path extrusionOk="0" h="8952" w="11185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24025" y="3150525"/>
              <a:ext cx="532350" cy="695225"/>
            </a:xfrm>
            <a:custGeom>
              <a:rect b="b" l="l" r="r" t="t"/>
              <a:pathLst>
                <a:path extrusionOk="0" h="27809" w="21294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927725" y="3772150"/>
              <a:ext cx="348625" cy="799750"/>
            </a:xfrm>
            <a:custGeom>
              <a:rect b="b" l="l" r="r" t="t"/>
              <a:pathLst>
                <a:path extrusionOk="0" h="31990" w="13945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773125" y="2566475"/>
              <a:ext cx="334425" cy="369425"/>
            </a:xfrm>
            <a:custGeom>
              <a:rect b="b" l="l" r="r" t="t"/>
              <a:pathLst>
                <a:path extrusionOk="0" h="14777" w="133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127325" y="2341675"/>
              <a:ext cx="353200" cy="211625"/>
            </a:xfrm>
            <a:custGeom>
              <a:rect b="b" l="l" r="r" t="t"/>
              <a:pathLst>
                <a:path extrusionOk="0" h="8465" w="14128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92675" y="2220900"/>
              <a:ext cx="325800" cy="121300"/>
            </a:xfrm>
            <a:custGeom>
              <a:rect b="b" l="l" r="r" t="t"/>
              <a:pathLst>
                <a:path extrusionOk="0" h="4852" w="1303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038350" y="3810725"/>
              <a:ext cx="360300" cy="902250"/>
            </a:xfrm>
            <a:custGeom>
              <a:rect b="b" l="l" r="r" t="t"/>
              <a:pathLst>
                <a:path extrusionOk="0" h="36090" w="14412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342475" y="3201775"/>
              <a:ext cx="310575" cy="324800"/>
            </a:xfrm>
            <a:custGeom>
              <a:rect b="b" l="l" r="r" t="t"/>
              <a:pathLst>
                <a:path extrusionOk="0" h="12992" w="12423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61775" y="3182500"/>
              <a:ext cx="284200" cy="170200"/>
            </a:xfrm>
            <a:custGeom>
              <a:rect b="b" l="l" r="r" t="t"/>
              <a:pathLst>
                <a:path extrusionOk="0" h="6808" w="1136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12450" y="2908475"/>
              <a:ext cx="91375" cy="203000"/>
            </a:xfrm>
            <a:custGeom>
              <a:rect b="b" l="l" r="r" t="t"/>
              <a:pathLst>
                <a:path extrusionOk="0" h="8120" w="3655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162325" y="2366025"/>
              <a:ext cx="331375" cy="241075"/>
            </a:xfrm>
            <a:custGeom>
              <a:rect b="b" l="l" r="r" t="t"/>
              <a:pathLst>
                <a:path extrusionOk="0" h="9643" w="13255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829950" y="2609600"/>
              <a:ext cx="311600" cy="380600"/>
            </a:xfrm>
            <a:custGeom>
              <a:rect b="b" l="l" r="r" t="t"/>
              <a:pathLst>
                <a:path extrusionOk="0" h="15224" w="1246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510425" y="2261500"/>
              <a:ext cx="293850" cy="135500"/>
            </a:xfrm>
            <a:custGeom>
              <a:rect b="b" l="l" r="r" t="t"/>
              <a:pathLst>
                <a:path extrusionOk="0" h="5420" w="11754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468825" y="3251000"/>
              <a:ext cx="184225" cy="177625"/>
            </a:xfrm>
            <a:custGeom>
              <a:rect b="b" l="l" r="r" t="t"/>
              <a:pathLst>
                <a:path extrusionOk="0" h="7105" w="7369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670275" y="3167775"/>
              <a:ext cx="20325" cy="69550"/>
            </a:xfrm>
            <a:custGeom>
              <a:rect b="b" l="l" r="r" t="t"/>
              <a:pathLst>
                <a:path extrusionOk="0" h="2782" w="813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502325" y="2156675"/>
              <a:ext cx="313100" cy="52575"/>
            </a:xfrm>
            <a:custGeom>
              <a:rect b="b" l="l" r="r" t="t"/>
              <a:pathLst>
                <a:path extrusionOk="0" h="2103" w="12524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062350" y="2248825"/>
              <a:ext cx="375025" cy="224300"/>
            </a:xfrm>
            <a:custGeom>
              <a:rect b="b" l="l" r="r" t="t"/>
              <a:pathLst>
                <a:path extrusionOk="0" h="8972" w="1500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674675" y="2483750"/>
              <a:ext cx="369450" cy="375550"/>
            </a:xfrm>
            <a:custGeom>
              <a:rect b="b" l="l" r="r" t="t"/>
              <a:pathLst>
                <a:path extrusionOk="0" h="15022" w="1477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355500" y="2851750"/>
              <a:ext cx="313125" cy="264300"/>
            </a:xfrm>
            <a:custGeom>
              <a:rect b="b" l="l" r="r" t="t"/>
              <a:pathLst>
                <a:path extrusionOk="0" h="10572" w="12525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121050" y="3061225"/>
              <a:ext cx="247675" cy="295850"/>
            </a:xfrm>
            <a:custGeom>
              <a:rect b="b" l="l" r="r" t="t"/>
              <a:pathLst>
                <a:path extrusionOk="0" h="11834" w="9907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99675" y="3850300"/>
              <a:ext cx="98975" cy="436925"/>
            </a:xfrm>
            <a:custGeom>
              <a:rect b="b" l="l" r="r" t="t"/>
              <a:pathLst>
                <a:path extrusionOk="0" h="17477" w="3959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387975" y="3826450"/>
              <a:ext cx="59400" cy="35550"/>
            </a:xfrm>
            <a:custGeom>
              <a:rect b="b" l="l" r="r" t="t"/>
              <a:pathLst>
                <a:path extrusionOk="0" h="1422" w="2376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506200" y="2736975"/>
              <a:ext cx="131450" cy="102025"/>
            </a:xfrm>
            <a:custGeom>
              <a:rect b="b" l="l" r="r" t="t"/>
              <a:pathLst>
                <a:path extrusionOk="0" h="4081" w="5258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038350" y="3368725"/>
              <a:ext cx="97950" cy="188300"/>
            </a:xfrm>
            <a:custGeom>
              <a:rect b="b" l="l" r="r" t="t"/>
              <a:pathLst>
                <a:path extrusionOk="0" h="7532" w="3918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411650" y="3545825"/>
              <a:ext cx="626725" cy="879425"/>
            </a:xfrm>
            <a:custGeom>
              <a:rect b="b" l="l" r="r" t="t"/>
              <a:pathLst>
                <a:path extrusionOk="0" h="35177" w="25069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167900" y="2926925"/>
              <a:ext cx="320225" cy="141425"/>
            </a:xfrm>
            <a:custGeom>
              <a:rect b="b" l="l" r="r" t="t"/>
              <a:pathLst>
                <a:path extrusionOk="0" h="5657" w="12809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630525" y="3068325"/>
              <a:ext cx="516600" cy="251725"/>
            </a:xfrm>
            <a:custGeom>
              <a:rect b="b" l="l" r="r" t="t"/>
              <a:pathLst>
                <a:path extrusionOk="0" h="10069" w="20664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209000" y="2407125"/>
              <a:ext cx="280150" cy="199975"/>
            </a:xfrm>
            <a:custGeom>
              <a:rect b="b" l="l" r="r" t="t"/>
              <a:pathLst>
                <a:path extrusionOk="0" h="7999" w="11206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1848225" y="2649700"/>
              <a:ext cx="293325" cy="340500"/>
            </a:xfrm>
            <a:custGeom>
              <a:rect b="b" l="l" r="r" t="t"/>
              <a:pathLst>
                <a:path extrusionOk="0" h="13620" w="11733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44425" y="2289925"/>
              <a:ext cx="241575" cy="107075"/>
            </a:xfrm>
            <a:custGeom>
              <a:rect b="b" l="l" r="r" t="t"/>
              <a:pathLst>
                <a:path extrusionOk="0" h="4283" w="966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984225" y="2412200"/>
              <a:ext cx="83750" cy="57875"/>
            </a:xfrm>
            <a:custGeom>
              <a:rect b="b" l="l" r="r" t="t"/>
              <a:pathLst>
                <a:path extrusionOk="0" h="2315" w="335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407425" y="2199600"/>
              <a:ext cx="83750" cy="24875"/>
            </a:xfrm>
            <a:custGeom>
              <a:rect b="b" l="l" r="r" t="t"/>
              <a:pathLst>
                <a:path extrusionOk="0" h="995" w="335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0925" y="3027725"/>
              <a:ext cx="237500" cy="223300"/>
            </a:xfrm>
            <a:custGeom>
              <a:rect b="b" l="l" r="r" t="t"/>
              <a:pathLst>
                <a:path extrusionOk="0" h="8932" w="950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52100" y="3157650"/>
              <a:ext cx="206925" cy="158850"/>
            </a:xfrm>
            <a:custGeom>
              <a:rect b="b" l="l" r="r" t="t"/>
              <a:pathLst>
                <a:path extrusionOk="0" h="6354" w="8277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35"/>
          <p:cNvGrpSpPr/>
          <p:nvPr/>
        </p:nvGrpSpPr>
        <p:grpSpPr>
          <a:xfrm>
            <a:off x="5105888" y="298304"/>
            <a:ext cx="913425" cy="370975"/>
            <a:chOff x="6514150" y="4420266"/>
            <a:chExt cx="913425" cy="370975"/>
          </a:xfrm>
        </p:grpSpPr>
        <p:sp>
          <p:nvSpPr>
            <p:cNvPr id="377" name="Google Shape;377;p3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5"/>
          <p:cNvSpPr/>
          <p:nvPr/>
        </p:nvSpPr>
        <p:spPr>
          <a:xfrm>
            <a:off x="2086350" y="823325"/>
            <a:ext cx="1270200" cy="12702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5"/>
          <p:cNvGrpSpPr/>
          <p:nvPr/>
        </p:nvGrpSpPr>
        <p:grpSpPr>
          <a:xfrm>
            <a:off x="3091863" y="1052012"/>
            <a:ext cx="537556" cy="136576"/>
            <a:chOff x="2641350" y="846250"/>
            <a:chExt cx="413600" cy="105075"/>
          </a:xfrm>
        </p:grpSpPr>
        <p:sp>
          <p:nvSpPr>
            <p:cNvPr id="381" name="Google Shape;381;p3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5" name="Google Shape;385;p35"/>
          <p:cNvCxnSpPr/>
          <p:nvPr/>
        </p:nvCxnSpPr>
        <p:spPr>
          <a:xfrm flipH="1" rot="10800000">
            <a:off x="3459250" y="3707110"/>
            <a:ext cx="4990500" cy="11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35"/>
          <p:cNvSpPr txBox="1"/>
          <p:nvPr>
            <p:ph idx="2" type="subTitle"/>
          </p:nvPr>
        </p:nvSpPr>
        <p:spPr>
          <a:xfrm>
            <a:off x="3356550" y="3776325"/>
            <a:ext cx="44121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Supervisor</a:t>
            </a:r>
            <a:r>
              <a:rPr lang="en"/>
              <a:t>: Dr. Ilias Maglogiannis</a:t>
            </a:r>
            <a:br>
              <a:rPr lang="en"/>
            </a:br>
            <a:r>
              <a:rPr b="1" lang="en">
                <a:latin typeface="Raleway"/>
                <a:ea typeface="Raleway"/>
                <a:cs typeface="Raleway"/>
                <a:sym typeface="Raleway"/>
              </a:rPr>
              <a:t>Author</a:t>
            </a:r>
            <a:r>
              <a:rPr lang="en"/>
              <a:t>: Alexandros Filios</a:t>
            </a:r>
            <a:endParaRPr/>
          </a:p>
        </p:txBody>
      </p:sp>
      <p:pic>
        <p:nvPicPr>
          <p:cNvPr id="387" name="Google Shape;3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50" y="372600"/>
            <a:ext cx="1495400" cy="1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461" y="560900"/>
            <a:ext cx="1319889" cy="6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0975" y="669287"/>
            <a:ext cx="758625" cy="9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4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objectives</a:t>
            </a:r>
            <a:endParaRPr sz="3000"/>
          </a:p>
        </p:txBody>
      </p:sp>
      <p:grpSp>
        <p:nvGrpSpPr>
          <p:cNvPr id="595" name="Google Shape;595;p44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96" name="Google Shape;596;p4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0" name="Google Shape;600;p44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44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02" name="Google Shape;602;p4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44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Develop a serious game integrating health data and visual representation.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Provide a personalized, interactive avatar reflecting the user’s health status.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07" name="Google Shape;6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6" name="Google Shape;616;p45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617" name="Google Shape;617;p45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618" name="Google Shape;618;p45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9" name="Google Shape;619;p45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620" name="Google Shape;620;p45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1" name="Google Shape;621;p45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45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626" name="Google Shape;626;p45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45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629" name="Google Shape;629;p45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45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Scope and limitations</a:t>
            </a:r>
            <a:endParaRPr sz="3000"/>
          </a:p>
        </p:txBody>
      </p:sp>
      <p:grpSp>
        <p:nvGrpSpPr>
          <p:cNvPr id="640" name="Google Shape;640;p46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641" name="Google Shape;641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46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46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47" name="Google Shape;647;p4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46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Focus on iOS and HealthKit integration; excludes non-iOS platforms.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Gamification aimed at making health management enjoyable.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52" name="Google Shape;6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/>
          <p:nvPr/>
        </p:nvSpPr>
        <p:spPr>
          <a:xfrm>
            <a:off x="3308700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1" name="Google Shape;661;p47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662" name="Google Shape;662;p47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663" name="Google Shape;663;p47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64" name="Google Shape;664;p47"/>
          <p:cNvSpPr txBox="1"/>
          <p:nvPr>
            <p:ph idx="6" type="title"/>
          </p:nvPr>
        </p:nvSpPr>
        <p:spPr>
          <a:xfrm>
            <a:off x="3419282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the study</a:t>
            </a:r>
            <a:endParaRPr/>
          </a:p>
        </p:txBody>
      </p:sp>
      <p:sp>
        <p:nvSpPr>
          <p:cNvPr id="665" name="Google Shape;665;p47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666" name="Google Shape;666;p47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47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4572062" y="30715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47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673" name="Google Shape;673;p4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47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676" name="Google Shape;676;p47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7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47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4280450" y="3126438"/>
            <a:ext cx="571105" cy="457676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8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Significance of the study</a:t>
            </a:r>
            <a:endParaRPr sz="3000"/>
          </a:p>
        </p:txBody>
      </p:sp>
      <p:grpSp>
        <p:nvGrpSpPr>
          <p:cNvPr id="688" name="Google Shape;688;p48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689" name="Google Shape;689;p4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48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48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695" name="Google Shape;695;p4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48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Potential to revolutionize health apps by combining AI with gamification.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Engages diverse demographics, including children and the elderly.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700" name="Google Shape;7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"/>
          <p:cNvSpPr/>
          <p:nvPr/>
        </p:nvSpPr>
        <p:spPr>
          <a:xfrm>
            <a:off x="3308700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60081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/>
          <p:nvPr/>
        </p:nvSpPr>
        <p:spPr>
          <a:xfrm>
            <a:off x="60927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9" name="Google Shape;709;p49"/>
          <p:cNvSpPr txBox="1"/>
          <p:nvPr>
            <p:ph idx="4" type="title"/>
          </p:nvPr>
        </p:nvSpPr>
        <p:spPr>
          <a:xfrm>
            <a:off x="72001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and limitations</a:t>
            </a:r>
            <a:endParaRPr/>
          </a:p>
        </p:txBody>
      </p:sp>
      <p:sp>
        <p:nvSpPr>
          <p:cNvPr id="710" name="Google Shape;710;p49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711" name="Google Shape;711;p49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12" name="Google Shape;712;p49"/>
          <p:cNvSpPr txBox="1"/>
          <p:nvPr>
            <p:ph idx="6" type="title"/>
          </p:nvPr>
        </p:nvSpPr>
        <p:spPr>
          <a:xfrm>
            <a:off x="3419282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of the study</a:t>
            </a:r>
            <a:endParaRPr/>
          </a:p>
        </p:txBody>
      </p:sp>
      <p:sp>
        <p:nvSpPr>
          <p:cNvPr id="713" name="Google Shape;713;p49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14" name="Google Shape;714;p49"/>
          <p:cNvSpPr txBox="1"/>
          <p:nvPr>
            <p:ph idx="13" type="title"/>
          </p:nvPr>
        </p:nvSpPr>
        <p:spPr>
          <a:xfrm>
            <a:off x="61185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the thesis</a:t>
            </a:r>
            <a:endParaRPr/>
          </a:p>
        </p:txBody>
      </p:sp>
      <p:cxnSp>
        <p:nvCxnSpPr>
          <p:cNvPr id="715" name="Google Shape;715;p49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9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9"/>
          <p:cNvSpPr/>
          <p:nvPr/>
        </p:nvSpPr>
        <p:spPr>
          <a:xfrm>
            <a:off x="4572062" y="30715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9"/>
          <p:cNvSpPr/>
          <p:nvPr/>
        </p:nvSpPr>
        <p:spPr>
          <a:xfrm>
            <a:off x="69692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9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9"/>
          <p:cNvSpPr/>
          <p:nvPr/>
        </p:nvSpPr>
        <p:spPr>
          <a:xfrm>
            <a:off x="135251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9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9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723" name="Google Shape;723;p4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726" name="Google Shape;726;p49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49"/>
          <p:cNvSpPr/>
          <p:nvPr/>
        </p:nvSpPr>
        <p:spPr>
          <a:xfrm>
            <a:off x="1502500" y="3048925"/>
            <a:ext cx="571102" cy="612714"/>
          </a:xfrm>
          <a:custGeom>
            <a:rect b="b" l="l" r="r" t="t"/>
            <a:pathLst>
              <a:path extrusionOk="0" h="12681" w="12635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9"/>
          <p:cNvSpPr/>
          <p:nvPr/>
        </p:nvSpPr>
        <p:spPr>
          <a:xfrm>
            <a:off x="7014809" y="3106589"/>
            <a:ext cx="501235" cy="497351"/>
          </a:xfrm>
          <a:custGeom>
            <a:rect b="b" l="l" r="r" t="t"/>
            <a:pathLst>
              <a:path extrusionOk="0" h="11721" w="11816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9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9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9"/>
          <p:cNvSpPr/>
          <p:nvPr/>
        </p:nvSpPr>
        <p:spPr>
          <a:xfrm>
            <a:off x="4280450" y="3126438"/>
            <a:ext cx="571105" cy="457676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Structure of the thesis</a:t>
            </a:r>
            <a:endParaRPr sz="3000"/>
          </a:p>
        </p:txBody>
      </p:sp>
      <p:grpSp>
        <p:nvGrpSpPr>
          <p:cNvPr id="739" name="Google Shape;739;p5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740" name="Google Shape;740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5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5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746" name="Google Shape;746;p5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5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Overview of serious games, tools, design, methodology, experiments, and findings.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751" name="Google Shape;7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1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1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59" name="Google Shape;759;p51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760" name="Google Shape;760;p51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Journey through Previous Finding</a:t>
            </a:r>
            <a:endParaRPr/>
          </a:p>
        </p:txBody>
      </p:sp>
      <p:sp>
        <p:nvSpPr>
          <p:cNvPr id="761" name="Google Shape;761;p51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51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763" name="Google Shape;763;p5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51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768" name="Google Shape;768;p51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7" name="Google Shape;777;p51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2"/>
          <p:cNvSpPr/>
          <p:nvPr/>
        </p:nvSpPr>
        <p:spPr>
          <a:xfrm>
            <a:off x="2014725" y="1088800"/>
            <a:ext cx="2514600" cy="18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784" name="Google Shape;784;p52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785" name="Google Shape;785;p52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6" name="Google Shape;786;p52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787" name="Google Shape;787;p5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52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52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3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SERIOUS GAMES IN HEALTH MANAGEMENT</a:t>
            </a:r>
            <a:endParaRPr sz="3000"/>
          </a:p>
        </p:txBody>
      </p:sp>
      <p:grpSp>
        <p:nvGrpSpPr>
          <p:cNvPr id="797" name="Google Shape;797;p5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798" name="Google Shape;798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p5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5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04" name="Google Shape;804;p5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53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Serious games have proven successful in patient education and rehabilitation.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Games like "Re-Mission" and "Touch Surgery" demonstrate the potential of interactive health solutions.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09" name="Google Shape;80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395" name="Google Shape;395;p36"/>
          <p:cNvGrpSpPr/>
          <p:nvPr/>
        </p:nvGrpSpPr>
        <p:grpSpPr>
          <a:xfrm>
            <a:off x="1636428" y="2644529"/>
            <a:ext cx="5615663" cy="488496"/>
            <a:chOff x="1636428" y="2644529"/>
            <a:chExt cx="5615663" cy="488496"/>
          </a:xfrm>
        </p:grpSpPr>
        <p:grpSp>
          <p:nvGrpSpPr>
            <p:cNvPr id="396" name="Google Shape;396;p36"/>
            <p:cNvGrpSpPr/>
            <p:nvPr/>
          </p:nvGrpSpPr>
          <p:grpSpPr>
            <a:xfrm>
              <a:off x="4410085" y="2644529"/>
              <a:ext cx="1412070" cy="291507"/>
              <a:chOff x="4808316" y="2800065"/>
              <a:chExt cx="1999386" cy="412910"/>
            </a:xfrm>
          </p:grpSpPr>
          <p:sp>
            <p:nvSpPr>
              <p:cNvPr id="397" name="Google Shape;397;p36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8" name="Google Shape;398;p3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9" name="Google Shape;399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0" name="Google Shape;400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01" name="Google Shape;401;p36"/>
            <p:cNvCxnSpPr/>
            <p:nvPr/>
          </p:nvCxnSpPr>
          <p:spPr>
            <a:xfrm>
              <a:off x="7219020" y="2681560"/>
              <a:ext cx="0" cy="253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2" name="Google Shape;402;p36"/>
            <p:cNvSpPr/>
            <p:nvPr/>
          </p:nvSpPr>
          <p:spPr>
            <a:xfrm>
              <a:off x="7186391" y="2644549"/>
              <a:ext cx="65700" cy="657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3" name="Google Shape;403;p36"/>
            <p:cNvGrpSpPr/>
            <p:nvPr/>
          </p:nvGrpSpPr>
          <p:grpSpPr>
            <a:xfrm>
              <a:off x="1636428" y="2644549"/>
              <a:ext cx="1419607" cy="291865"/>
              <a:chOff x="803163" y="1111974"/>
              <a:chExt cx="591158" cy="121545"/>
            </a:xfrm>
          </p:grpSpPr>
          <p:grpSp>
            <p:nvGrpSpPr>
              <p:cNvPr id="404" name="Google Shape;404;p36"/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405" name="Google Shape;405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6" name="Google Shape;406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7" name="Google Shape;407;p36"/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8" name="Google Shape;408;p36"/>
            <p:cNvGrpSpPr/>
            <p:nvPr/>
          </p:nvGrpSpPr>
          <p:grpSpPr>
            <a:xfrm>
              <a:off x="3026230" y="2842043"/>
              <a:ext cx="1412842" cy="290982"/>
              <a:chOff x="1381910" y="1194219"/>
              <a:chExt cx="588341" cy="121177"/>
            </a:xfrm>
          </p:grpSpPr>
          <p:grpSp>
            <p:nvGrpSpPr>
              <p:cNvPr id="409" name="Google Shape;409;p36"/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10" name="Google Shape;410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1" name="Google Shape;411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2" name="Google Shape;412;p36"/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36"/>
            <p:cNvGrpSpPr/>
            <p:nvPr/>
          </p:nvGrpSpPr>
          <p:grpSpPr>
            <a:xfrm>
              <a:off x="5788247" y="2842050"/>
              <a:ext cx="1429853" cy="290975"/>
              <a:chOff x="2532079" y="1194222"/>
              <a:chExt cx="595425" cy="121174"/>
            </a:xfrm>
          </p:grpSpPr>
          <p:grpSp>
            <p:nvGrpSpPr>
              <p:cNvPr id="414" name="Google Shape;414;p36"/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415" name="Google Shape;415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6" name="Google Shape;416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cap="flat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7" name="Google Shape;417;p36"/>
              <p:cNvSpPr/>
              <p:nvPr/>
            </p:nvSpPr>
            <p:spPr>
              <a:xfrm>
                <a:off x="2546104" y="1194222"/>
                <a:ext cx="581400" cy="39300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36"/>
          <p:cNvSpPr txBox="1"/>
          <p:nvPr/>
        </p:nvSpPr>
        <p:spPr>
          <a:xfrm>
            <a:off x="953417" y="1586525"/>
            <a:ext cx="1417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</a:t>
            </a: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 1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9" name="Google Shape;419;p36"/>
          <p:cNvSpPr txBox="1"/>
          <p:nvPr/>
        </p:nvSpPr>
        <p:spPr>
          <a:xfrm>
            <a:off x="953417" y="1901900"/>
            <a:ext cx="1417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GATHERING &amp; DESIGN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3726751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3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3726751" y="1901900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VISUALS &amp; GAME DEV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2" name="Google Shape;422;p36"/>
          <p:cNvSpPr txBox="1"/>
          <p:nvPr/>
        </p:nvSpPr>
        <p:spPr>
          <a:xfrm>
            <a:off x="6512125" y="1586525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SUMMER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3" name="Google Shape;423;p36"/>
          <p:cNvSpPr txBox="1"/>
          <p:nvPr/>
        </p:nvSpPr>
        <p:spPr>
          <a:xfrm>
            <a:off x="6243150" y="2003075"/>
            <a:ext cx="2025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REFINEMENT AND COMMENT RESOLVE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4" name="Google Shape;424;p36"/>
          <p:cNvSpPr txBox="1"/>
          <p:nvPr/>
        </p:nvSpPr>
        <p:spPr>
          <a:xfrm>
            <a:off x="2348392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2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5" name="Google Shape;425;p36"/>
          <p:cNvSpPr txBox="1"/>
          <p:nvPr/>
        </p:nvSpPr>
        <p:spPr>
          <a:xfrm>
            <a:off x="2348392" y="3628325"/>
            <a:ext cx="14172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STRUCTURE 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5119946" y="3312950"/>
            <a:ext cx="1417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QUARTER 4</a:t>
            </a:r>
            <a:endParaRPr sz="25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5119951" y="3628325"/>
            <a:ext cx="16326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OPTIMIZATION AND ADDITIONS </a:t>
            </a:r>
            <a:endParaRPr>
              <a:solidFill>
                <a:schemeClr val="accent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428" name="Google Shape;428;p36"/>
          <p:cNvGrpSpPr/>
          <p:nvPr/>
        </p:nvGrpSpPr>
        <p:grpSpPr>
          <a:xfrm rot="10800000">
            <a:off x="-466752" y="434375"/>
            <a:ext cx="1550073" cy="548628"/>
            <a:chOff x="2758075" y="846250"/>
            <a:chExt cx="296875" cy="105075"/>
          </a:xfrm>
        </p:grpSpPr>
        <p:sp>
          <p:nvSpPr>
            <p:cNvPr id="429" name="Google Shape;429;p3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4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4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817" name="Google Shape;817;p54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818" name="Google Shape;818;p54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cxnSp>
        <p:nvCxnSpPr>
          <p:cNvPr id="819" name="Google Shape;819;p5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54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4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2" name="Google Shape;822;p5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823" name="Google Shape;823;p5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54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826" name="Google Shape;826;p54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54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5"/>
          <p:cNvSpPr/>
          <p:nvPr/>
        </p:nvSpPr>
        <p:spPr>
          <a:xfrm>
            <a:off x="4857950" y="0"/>
            <a:ext cx="4321200" cy="5143500"/>
          </a:xfrm>
          <a:prstGeom prst="rect">
            <a:avLst/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39" name="Google Shape;839;p5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TOOLS AND PLATFORMS </a:t>
            </a:r>
            <a:endParaRPr sz="3000"/>
          </a:p>
        </p:txBody>
      </p:sp>
      <p:grpSp>
        <p:nvGrpSpPr>
          <p:cNvPr id="841" name="Google Shape;841;p5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842" name="Google Shape;842;p5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5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5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48" name="Google Shape;848;p5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2" name="Google Shape;852;p5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Use of Unity for game development and HealthKit for data integration.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UModeler X simplifies 3D model creation within Unity.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InWorld SDK for NPC chatbot character behavior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853" name="Google Shape;8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75" y="938338"/>
            <a:ext cx="2333300" cy="84675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pple, health, care, fitness, gym, healthcare, medical icon ..." id="854" name="Google Shape;8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1300" y="1878575"/>
            <a:ext cx="1472891" cy="138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polygon Rebrands to UModeler and ..." id="855" name="Google Shape;85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5663" y="1774213"/>
            <a:ext cx="2333300" cy="12154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nworld AI | Lightspeed | Venture Capital" id="856" name="Google Shape;85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663" y="2989637"/>
            <a:ext cx="2333300" cy="12154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6"/>
          <p:cNvSpPr/>
          <p:nvPr/>
        </p:nvSpPr>
        <p:spPr>
          <a:xfrm>
            <a:off x="4587925" y="1088800"/>
            <a:ext cx="2514600" cy="18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6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864" name="Google Shape;864;p56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STRESS</a:t>
            </a:r>
            <a:endParaRPr/>
          </a:p>
        </p:txBody>
      </p:sp>
      <p:sp>
        <p:nvSpPr>
          <p:cNvPr id="865" name="Google Shape;865;p56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866" name="Google Shape;866;p56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cxnSp>
        <p:nvCxnSpPr>
          <p:cNvPr id="867" name="Google Shape;867;p56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56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6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6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" name="Google Shape;871;p56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872" name="Google Shape;872;p5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56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875" name="Google Shape;875;p56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6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6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6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6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56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/>
          <p:nvPr/>
        </p:nvSpPr>
        <p:spPr>
          <a:xfrm>
            <a:off x="2986475" y="3074938"/>
            <a:ext cx="531811" cy="560681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7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7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MEASURING STRESS</a:t>
            </a:r>
            <a:endParaRPr sz="3000"/>
          </a:p>
        </p:txBody>
      </p:sp>
      <p:grpSp>
        <p:nvGrpSpPr>
          <p:cNvPr id="890" name="Google Shape;890;p57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891" name="Google Shape;891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57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57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897" name="Google Shape;897;p5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57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Stress measurement via HRV (Heart Rate Variability) using Apple Watch.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Challenges in achieving real-time stress assessment.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02" name="Google Shape;9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8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58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&amp; TOOLS</a:t>
            </a:r>
            <a:endParaRPr/>
          </a:p>
        </p:txBody>
      </p:sp>
      <p:sp>
        <p:nvSpPr>
          <p:cNvPr id="910" name="Google Shape;910;p58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STRESS</a:t>
            </a:r>
            <a:endParaRPr/>
          </a:p>
        </p:txBody>
      </p:sp>
      <p:sp>
        <p:nvSpPr>
          <p:cNvPr id="911" name="Google Shape;911;p58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SERIOUS GAMES IN HEALTH MANAGEMENT</a:t>
            </a:r>
            <a:endParaRPr/>
          </a:p>
        </p:txBody>
      </p:sp>
      <p:sp>
        <p:nvSpPr>
          <p:cNvPr id="912" name="Google Shape;912;p58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TOOLS AND PLATFORMS </a:t>
            </a:r>
            <a:endParaRPr/>
          </a:p>
        </p:txBody>
      </p:sp>
      <p:sp>
        <p:nvSpPr>
          <p:cNvPr id="913" name="Google Shape;913;p58"/>
          <p:cNvSpPr txBox="1"/>
          <p:nvPr>
            <p:ph idx="13" type="title"/>
          </p:nvPr>
        </p:nvSpPr>
        <p:spPr>
          <a:xfrm>
            <a:off x="46983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cxnSp>
        <p:nvCxnSpPr>
          <p:cNvPr id="914" name="Google Shape;914;p58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58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58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8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58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58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920" name="Google Shape;920;p5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2" name="Google Shape;922;p58"/>
          <p:cNvGrpSpPr/>
          <p:nvPr/>
        </p:nvGrpSpPr>
        <p:grpSpPr>
          <a:xfrm>
            <a:off x="5565548" y="1295210"/>
            <a:ext cx="571108" cy="497357"/>
            <a:chOff x="-49786250" y="2316650"/>
            <a:chExt cx="300900" cy="299450"/>
          </a:xfrm>
        </p:grpSpPr>
        <p:sp>
          <p:nvSpPr>
            <p:cNvPr id="923" name="Google Shape;923;p58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8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8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8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0" name="Google Shape;930;p58"/>
          <p:cNvSpPr/>
          <p:nvPr/>
        </p:nvSpPr>
        <p:spPr>
          <a:xfrm>
            <a:off x="2986480" y="1263538"/>
            <a:ext cx="571090" cy="560677"/>
          </a:xfrm>
          <a:custGeom>
            <a:rect b="b" l="l" r="r" t="t"/>
            <a:pathLst>
              <a:path extrusionOk="0" h="12004" w="12004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58"/>
          <p:cNvSpPr/>
          <p:nvPr/>
        </p:nvSpPr>
        <p:spPr>
          <a:xfrm>
            <a:off x="2986475" y="3074938"/>
            <a:ext cx="531811" cy="560681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2" name="Google Shape;932;p58"/>
          <p:cNvGrpSpPr/>
          <p:nvPr/>
        </p:nvGrpSpPr>
        <p:grpSpPr>
          <a:xfrm>
            <a:off x="5565549" y="3074957"/>
            <a:ext cx="449107" cy="401704"/>
            <a:chOff x="-22859750" y="2335900"/>
            <a:chExt cx="296950" cy="294375"/>
          </a:xfrm>
        </p:grpSpPr>
        <p:sp>
          <p:nvSpPr>
            <p:cNvPr id="933" name="Google Shape;933;p58"/>
            <p:cNvSpPr/>
            <p:nvPr/>
          </p:nvSpPr>
          <p:spPr>
            <a:xfrm>
              <a:off x="-22859750" y="2335900"/>
              <a:ext cx="296950" cy="294375"/>
            </a:xfrm>
            <a:custGeom>
              <a:rect b="b" l="l" r="r" t="t"/>
              <a:pathLst>
                <a:path extrusionOk="0" h="11775" w="11878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8"/>
            <p:cNvSpPr/>
            <p:nvPr/>
          </p:nvSpPr>
          <p:spPr>
            <a:xfrm>
              <a:off x="-22685675" y="24081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8"/>
            <p:cNvSpPr/>
            <p:nvPr/>
          </p:nvSpPr>
          <p:spPr>
            <a:xfrm>
              <a:off x="-22766800" y="2408950"/>
              <a:ext cx="27575" cy="66175"/>
            </a:xfrm>
            <a:custGeom>
              <a:rect b="b" l="l" r="r" t="t"/>
              <a:pathLst>
                <a:path extrusionOk="0" h="2647" w="1103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59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9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Welltory App</a:t>
            </a:r>
            <a:endParaRPr sz="3000"/>
          </a:p>
        </p:txBody>
      </p:sp>
      <p:grpSp>
        <p:nvGrpSpPr>
          <p:cNvPr id="942" name="Google Shape;942;p59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943" name="Google Shape;943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59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59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949" name="Google Shape;949;p5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3" name="Google Shape;953;p59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HRV analysis and its importance in health monitoring.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54" name="Google Shape;95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0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0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962" name="Google Shape;962;p60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63" name="Google Shape;963;p6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Sculpting 3D Realms and Color Palettes</a:t>
            </a:r>
            <a:endParaRPr/>
          </a:p>
        </p:txBody>
      </p:sp>
      <p:sp>
        <p:nvSpPr>
          <p:cNvPr id="964" name="Google Shape;964;p60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5" name="Google Shape;965;p60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966" name="Google Shape;966;p6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0" name="Google Shape;970;p6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971" name="Google Shape;971;p6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80" name="Google Shape;980;p6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61"/>
          <p:cNvSpPr/>
          <p:nvPr/>
        </p:nvSpPr>
        <p:spPr>
          <a:xfrm>
            <a:off x="3314700" y="1093825"/>
            <a:ext cx="2514600" cy="18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987" name="Google Shape;987;p61"/>
          <p:cNvSpPr txBox="1"/>
          <p:nvPr>
            <p:ph type="title"/>
          </p:nvPr>
        </p:nvSpPr>
        <p:spPr>
          <a:xfrm>
            <a:off x="3425438" y="2005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cxnSp>
        <p:nvCxnSpPr>
          <p:cNvPr id="988" name="Google Shape;988;p6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9" name="Google Shape;989;p61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6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991" name="Google Shape;991;p6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61"/>
          <p:cNvSpPr/>
          <p:nvPr/>
        </p:nvSpPr>
        <p:spPr>
          <a:xfrm>
            <a:off x="4336270" y="1470184"/>
            <a:ext cx="471471" cy="473920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Environment</a:t>
            </a:r>
            <a:endParaRPr sz="3000"/>
          </a:p>
        </p:txBody>
      </p:sp>
      <p:grpSp>
        <p:nvGrpSpPr>
          <p:cNvPr id="1000" name="Google Shape;1000;p6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01" name="Google Shape;1001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6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6" name="Google Shape;1006;p6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07" name="Google Shape;1007;p6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1" name="Google Shape;1011;p6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3D floating islands representing various health metrics (e.g., heart, vitals, activity).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Minimalist, low-poly design inspired by "Sky: Children of the Light" and "Journey."</a:t>
            </a:r>
            <a:endParaRPr sz="13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012" name="Google Shape;10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450" y="654950"/>
            <a:ext cx="2989224" cy="1933024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3" name="Google Shape;101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200" y="2723054"/>
            <a:ext cx="2667050" cy="222254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3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grpSp>
        <p:nvGrpSpPr>
          <p:cNvPr id="1020" name="Google Shape;1020;p6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21" name="Google Shape;1021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6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6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27" name="Google Shape;1027;p6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1" name="Google Shape;1031;p63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design of the environment consists of floating islands each </a:t>
            </a:r>
            <a:r>
              <a:rPr lang="en">
                <a:solidFill>
                  <a:schemeClr val="dk1"/>
                </a:solidFill>
              </a:rPr>
              <a:t>resembling</a:t>
            </a:r>
            <a:r>
              <a:rPr lang="en">
                <a:solidFill>
                  <a:schemeClr val="dk1"/>
                </a:solidFill>
              </a:rPr>
              <a:t> one category of iPhone’s Health APP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2" name="Google Shape;10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16" y="886800"/>
            <a:ext cx="3369900" cy="33699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/>
          <p:nvPr/>
        </p:nvSpPr>
        <p:spPr>
          <a:xfrm>
            <a:off x="6037030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6037192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3336004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3336167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623637" y="29227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623800" y="1059641"/>
            <a:ext cx="2495100" cy="179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7"/>
          <p:cNvSpPr txBox="1"/>
          <p:nvPr>
            <p:ph idx="1" type="subTitle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Background, Motivation, </a:t>
            </a:r>
            <a:r>
              <a:rPr lang="en" sz="900"/>
              <a:t>Objectives, Scope and Limitations.</a:t>
            </a:r>
            <a:endParaRPr sz="900"/>
          </a:p>
        </p:txBody>
      </p:sp>
      <p:sp>
        <p:nvSpPr>
          <p:cNvPr id="443" name="Google Shape;443;p37"/>
          <p:cNvSpPr txBox="1"/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44" name="Google Shape;444;p37"/>
          <p:cNvSpPr txBox="1"/>
          <p:nvPr>
            <p:ph idx="2" type="title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45" name="Google Shape;445;p37"/>
          <p:cNvSpPr txBox="1"/>
          <p:nvPr>
            <p:ph idx="3" type="title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46" name="Google Shape;446;p37"/>
          <p:cNvSpPr txBox="1"/>
          <p:nvPr>
            <p:ph idx="4" type="title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47" name="Google Shape;447;p37"/>
          <p:cNvSpPr txBox="1"/>
          <p:nvPr>
            <p:ph idx="5" type="subTitle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Serious Games in Health Management, </a:t>
            </a:r>
            <a:r>
              <a:rPr lang="en" sz="900"/>
              <a:t>T</a:t>
            </a:r>
            <a:r>
              <a:rPr lang="en" sz="900"/>
              <a:t>ools and </a:t>
            </a:r>
            <a:r>
              <a:rPr lang="en" sz="900"/>
              <a:t>P</a:t>
            </a:r>
            <a:r>
              <a:rPr lang="en" sz="900"/>
              <a:t>latforms, </a:t>
            </a:r>
            <a:r>
              <a:rPr lang="en" sz="900"/>
              <a:t>S</a:t>
            </a:r>
            <a:r>
              <a:rPr lang="en" sz="900"/>
              <a:t>tress </a:t>
            </a:r>
            <a:r>
              <a:rPr lang="en" sz="900"/>
              <a:t>measurement</a:t>
            </a:r>
            <a:endParaRPr sz="900"/>
          </a:p>
        </p:txBody>
      </p:sp>
      <p:sp>
        <p:nvSpPr>
          <p:cNvPr id="448" name="Google Shape;448;p37"/>
          <p:cNvSpPr txBox="1"/>
          <p:nvPr>
            <p:ph idx="6" type="title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49" name="Google Shape;449;p37"/>
          <p:cNvSpPr txBox="1"/>
          <p:nvPr>
            <p:ph idx="7" type="title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50" name="Google Shape;450;p37"/>
          <p:cNvSpPr txBox="1"/>
          <p:nvPr>
            <p:ph idx="8" type="subTitle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3D Modeling, Texturing, Color theory, Low poly</a:t>
            </a:r>
            <a:endParaRPr sz="900"/>
          </a:p>
        </p:txBody>
      </p:sp>
      <p:sp>
        <p:nvSpPr>
          <p:cNvPr id="451" name="Google Shape;451;p37"/>
          <p:cNvSpPr txBox="1"/>
          <p:nvPr>
            <p:ph idx="9" type="title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Methodology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2" name="Google Shape;452;p37"/>
          <p:cNvSpPr txBox="1"/>
          <p:nvPr>
            <p:ph idx="13" type="title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53" name="Google Shape;453;p37"/>
          <p:cNvSpPr txBox="1"/>
          <p:nvPr>
            <p:ph idx="14" type="subTitle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Use cases, Data Gathering, Utilization and Implementation</a:t>
            </a:r>
            <a:endParaRPr sz="900"/>
          </a:p>
        </p:txBody>
      </p:sp>
      <p:sp>
        <p:nvSpPr>
          <p:cNvPr id="454" name="Google Shape;454;p37"/>
          <p:cNvSpPr txBox="1"/>
          <p:nvPr>
            <p:ph idx="15" type="title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EXPERIMENTS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5" name="Google Shape;455;p37"/>
          <p:cNvSpPr txBox="1"/>
          <p:nvPr>
            <p:ph idx="16" type="title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456" name="Google Shape;456;p37"/>
          <p:cNvSpPr txBox="1"/>
          <p:nvPr>
            <p:ph idx="17" type="subTitle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900"/>
              <a:t>Chatbot Interaction analysis and Results. HRV metric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7" name="Google Shape;457;p37"/>
          <p:cNvSpPr txBox="1"/>
          <p:nvPr>
            <p:ph idx="18" type="title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DISCUSSION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58" name="Google Shape;458;p37"/>
          <p:cNvSpPr txBox="1"/>
          <p:nvPr>
            <p:ph idx="19" type="title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459" name="Google Shape;459;p37"/>
          <p:cNvSpPr txBox="1"/>
          <p:nvPr>
            <p:ph idx="20" type="subTitle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Research outcomes, advancements, future directions and </a:t>
            </a:r>
            <a:r>
              <a:rPr lang="en" sz="900"/>
              <a:t>recommendations</a:t>
            </a:r>
            <a:endParaRPr sz="900"/>
          </a:p>
        </p:txBody>
      </p:sp>
      <p:sp>
        <p:nvSpPr>
          <p:cNvPr id="460" name="Google Shape;460;p37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8262473" y="1570679"/>
            <a:ext cx="549900" cy="5499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>
            <a:off x="1402060" y="500977"/>
            <a:ext cx="796500" cy="796500"/>
          </a:xfrm>
          <a:prstGeom prst="ellipse">
            <a:avLst/>
          </a:prstGeom>
          <a:solidFill>
            <a:schemeClr val="accent1">
              <a:alpha val="359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7"/>
          <p:cNvGrpSpPr/>
          <p:nvPr/>
        </p:nvGrpSpPr>
        <p:grpSpPr>
          <a:xfrm rot="10800000">
            <a:off x="1186863" y="823412"/>
            <a:ext cx="537556" cy="136576"/>
            <a:chOff x="2641350" y="846250"/>
            <a:chExt cx="413600" cy="105075"/>
          </a:xfrm>
        </p:grpSpPr>
        <p:sp>
          <p:nvSpPr>
            <p:cNvPr id="464" name="Google Shape;464;p3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4"/>
          <p:cNvSpPr/>
          <p:nvPr/>
        </p:nvSpPr>
        <p:spPr>
          <a:xfrm>
            <a:off x="3320050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64"/>
          <p:cNvSpPr/>
          <p:nvPr/>
        </p:nvSpPr>
        <p:spPr>
          <a:xfrm>
            <a:off x="601947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4"/>
          <p:cNvSpPr/>
          <p:nvPr/>
        </p:nvSpPr>
        <p:spPr>
          <a:xfrm>
            <a:off x="620625" y="2795750"/>
            <a:ext cx="2514600" cy="18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ISLANDS</a:t>
            </a:r>
            <a:endParaRPr/>
          </a:p>
        </p:txBody>
      </p:sp>
      <p:sp>
        <p:nvSpPr>
          <p:cNvPr id="1041" name="Google Shape;1041;p64"/>
          <p:cNvSpPr txBox="1"/>
          <p:nvPr>
            <p:ph idx="2" type="title"/>
          </p:nvPr>
        </p:nvSpPr>
        <p:spPr>
          <a:xfrm>
            <a:off x="731342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1042" name="Google Shape;1042;p64"/>
          <p:cNvSpPr txBox="1"/>
          <p:nvPr>
            <p:ph idx="1" type="subTitle"/>
          </p:nvPr>
        </p:nvSpPr>
        <p:spPr>
          <a:xfrm>
            <a:off x="731342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Exercise/Fitness</a:t>
            </a:r>
            <a:endParaRPr/>
          </a:p>
        </p:txBody>
      </p:sp>
      <p:sp>
        <p:nvSpPr>
          <p:cNvPr id="1043" name="Google Shape;1043;p64"/>
          <p:cNvSpPr txBox="1"/>
          <p:nvPr>
            <p:ph idx="3" type="title"/>
          </p:nvPr>
        </p:nvSpPr>
        <p:spPr>
          <a:xfrm>
            <a:off x="3430611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</a:t>
            </a:r>
            <a:endParaRPr/>
          </a:p>
        </p:txBody>
      </p:sp>
      <p:sp>
        <p:nvSpPr>
          <p:cNvPr id="1044" name="Google Shape;1044;p64"/>
          <p:cNvSpPr txBox="1"/>
          <p:nvPr>
            <p:ph idx="4" type="subTitle"/>
          </p:nvPr>
        </p:nvSpPr>
        <p:spPr>
          <a:xfrm>
            <a:off x="3430611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related metrics</a:t>
            </a:r>
            <a:endParaRPr/>
          </a:p>
        </p:txBody>
      </p:sp>
      <p:sp>
        <p:nvSpPr>
          <p:cNvPr id="1045" name="Google Shape;1045;p64"/>
          <p:cNvSpPr txBox="1"/>
          <p:nvPr>
            <p:ph idx="5" type="title"/>
          </p:nvPr>
        </p:nvSpPr>
        <p:spPr>
          <a:xfrm>
            <a:off x="6129887" y="3034959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VITALS</a:t>
            </a:r>
            <a:endParaRPr/>
          </a:p>
        </p:txBody>
      </p:sp>
      <p:sp>
        <p:nvSpPr>
          <p:cNvPr id="1046" name="Google Shape;1046;p64"/>
          <p:cNvSpPr txBox="1"/>
          <p:nvPr>
            <p:ph idx="6" type="subTitle"/>
          </p:nvPr>
        </p:nvSpPr>
        <p:spPr>
          <a:xfrm>
            <a:off x="6129887" y="3545284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Insulin &amp; DIabetes</a:t>
            </a:r>
            <a:endParaRPr/>
          </a:p>
        </p:txBody>
      </p:sp>
      <p:grpSp>
        <p:nvGrpSpPr>
          <p:cNvPr id="1047" name="Google Shape;1047;p64"/>
          <p:cNvGrpSpPr/>
          <p:nvPr/>
        </p:nvGrpSpPr>
        <p:grpSpPr>
          <a:xfrm>
            <a:off x="4303263" y="4209653"/>
            <a:ext cx="537556" cy="136576"/>
            <a:chOff x="2641350" y="846250"/>
            <a:chExt cx="413600" cy="105075"/>
          </a:xfrm>
        </p:grpSpPr>
        <p:sp>
          <p:nvSpPr>
            <p:cNvPr id="1048" name="Google Shape;1048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64"/>
          <p:cNvGrpSpPr/>
          <p:nvPr/>
        </p:nvGrpSpPr>
        <p:grpSpPr>
          <a:xfrm>
            <a:off x="1615314" y="4209653"/>
            <a:ext cx="537556" cy="136576"/>
            <a:chOff x="2641350" y="846250"/>
            <a:chExt cx="413600" cy="105075"/>
          </a:xfrm>
        </p:grpSpPr>
        <p:sp>
          <p:nvSpPr>
            <p:cNvPr id="1053" name="Google Shape;1053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64"/>
          <p:cNvGrpSpPr/>
          <p:nvPr/>
        </p:nvGrpSpPr>
        <p:grpSpPr>
          <a:xfrm>
            <a:off x="7013859" y="4209653"/>
            <a:ext cx="537556" cy="136576"/>
            <a:chOff x="2641350" y="846250"/>
            <a:chExt cx="413600" cy="105075"/>
          </a:xfrm>
        </p:grpSpPr>
        <p:sp>
          <p:nvSpPr>
            <p:cNvPr id="1058" name="Google Shape;1058;p6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2" name="Google Shape;1062;p64"/>
          <p:cNvGrpSpPr/>
          <p:nvPr/>
        </p:nvGrpSpPr>
        <p:grpSpPr>
          <a:xfrm>
            <a:off x="7534921" y="4411084"/>
            <a:ext cx="913425" cy="370975"/>
            <a:chOff x="6514150" y="4420266"/>
            <a:chExt cx="913425" cy="370975"/>
          </a:xfrm>
        </p:grpSpPr>
        <p:sp>
          <p:nvSpPr>
            <p:cNvPr id="1063" name="Google Shape;1063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65" name="Google Shape;1065;p64"/>
          <p:cNvPicPr preferRelativeResize="0"/>
          <p:nvPr/>
        </p:nvPicPr>
        <p:blipFill rotWithShape="1">
          <a:blip r:embed="rId3">
            <a:alphaModFix/>
          </a:blip>
          <a:srcRect b="15927" l="0" r="0" t="15920"/>
          <a:stretch/>
        </p:blipFill>
        <p:spPr>
          <a:xfrm>
            <a:off x="618125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4"/>
          <p:cNvPicPr preferRelativeResize="0"/>
          <p:nvPr/>
        </p:nvPicPr>
        <p:blipFill rotWithShape="1">
          <a:blip r:embed="rId4">
            <a:alphaModFix/>
          </a:blip>
          <a:srcRect b="15927" l="0" r="0" t="15920"/>
          <a:stretch/>
        </p:blipFill>
        <p:spPr>
          <a:xfrm>
            <a:off x="3318742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4"/>
          <p:cNvPicPr preferRelativeResize="0"/>
          <p:nvPr/>
        </p:nvPicPr>
        <p:blipFill rotWithShape="1">
          <a:blip r:embed="rId5">
            <a:alphaModFix/>
          </a:blip>
          <a:srcRect b="15927" l="0" r="0" t="15920"/>
          <a:stretch/>
        </p:blipFill>
        <p:spPr>
          <a:xfrm>
            <a:off x="6018017" y="1164450"/>
            <a:ext cx="2517872" cy="1716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8" name="Google Shape;1068;p64"/>
          <p:cNvGrpSpPr/>
          <p:nvPr/>
        </p:nvGrpSpPr>
        <p:grpSpPr>
          <a:xfrm>
            <a:off x="719988" y="972250"/>
            <a:ext cx="913425" cy="370975"/>
            <a:chOff x="6514150" y="4420266"/>
            <a:chExt cx="913425" cy="370975"/>
          </a:xfrm>
        </p:grpSpPr>
        <p:sp>
          <p:nvSpPr>
            <p:cNvPr id="1069" name="Google Shape;1069;p6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MIND ISLAND ADDITION</a:t>
            </a:r>
            <a:endParaRPr/>
          </a:p>
        </p:txBody>
      </p:sp>
      <p:grpSp>
        <p:nvGrpSpPr>
          <p:cNvPr id="1077" name="Google Shape;1077;p6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078" name="Google Shape;1078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2" name="Google Shape;1082;p6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6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084" name="Google Shape;1084;p6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65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extra island addition that has been added after the feedback.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9" name="Google Shape;10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516" y="886800"/>
            <a:ext cx="3369899" cy="336989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6"/>
          <p:cNvSpPr/>
          <p:nvPr/>
        </p:nvSpPr>
        <p:spPr>
          <a:xfrm>
            <a:off x="3314700" y="1093825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96" name="Google Shape;1096;p66"/>
          <p:cNvSpPr txBox="1"/>
          <p:nvPr>
            <p:ph idx="4" type="title"/>
          </p:nvPr>
        </p:nvSpPr>
        <p:spPr>
          <a:xfrm>
            <a:off x="3425438" y="378950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</a:t>
            </a:r>
            <a:endParaRPr/>
          </a:p>
        </p:txBody>
      </p:sp>
      <p:sp>
        <p:nvSpPr>
          <p:cNvPr id="1097" name="Google Shape;1097;p66"/>
          <p:cNvSpPr txBox="1"/>
          <p:nvPr>
            <p:ph type="title"/>
          </p:nvPr>
        </p:nvSpPr>
        <p:spPr>
          <a:xfrm>
            <a:off x="3425438" y="2005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cxnSp>
        <p:nvCxnSpPr>
          <p:cNvPr id="1098" name="Google Shape;1098;p66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66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6"/>
          <p:cNvSpPr/>
          <p:nvPr/>
        </p:nvSpPr>
        <p:spPr>
          <a:xfrm>
            <a:off x="4057937" y="29607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1" name="Google Shape;1101;p66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102" name="Google Shape;1102;p66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6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6"/>
          <p:cNvSpPr/>
          <p:nvPr/>
        </p:nvSpPr>
        <p:spPr>
          <a:xfrm>
            <a:off x="4336270" y="1470184"/>
            <a:ext cx="471471" cy="473920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66"/>
          <p:cNvGrpSpPr/>
          <p:nvPr/>
        </p:nvGrpSpPr>
        <p:grpSpPr>
          <a:xfrm>
            <a:off x="4303922" y="3201556"/>
            <a:ext cx="548563" cy="473932"/>
            <a:chOff x="-53299850" y="2294725"/>
            <a:chExt cx="319025" cy="318225"/>
          </a:xfrm>
        </p:grpSpPr>
        <p:sp>
          <p:nvSpPr>
            <p:cNvPr id="1106" name="Google Shape;1106;p66"/>
            <p:cNvSpPr/>
            <p:nvPr/>
          </p:nvSpPr>
          <p:spPr>
            <a:xfrm>
              <a:off x="-53175400" y="2526500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6"/>
            <p:cNvSpPr/>
            <p:nvPr/>
          </p:nvSpPr>
          <p:spPr>
            <a:xfrm>
              <a:off x="-53299850" y="229472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7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7"/>
          <p:cNvSpPr txBox="1"/>
          <p:nvPr>
            <p:ph type="title"/>
          </p:nvPr>
        </p:nvSpPr>
        <p:spPr>
          <a:xfrm>
            <a:off x="896000" y="1424283"/>
            <a:ext cx="367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</a:t>
            </a:r>
            <a:endParaRPr/>
          </a:p>
        </p:txBody>
      </p:sp>
      <p:grpSp>
        <p:nvGrpSpPr>
          <p:cNvPr id="1114" name="Google Shape;1114;p67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115" name="Google Shape;1115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9" name="Google Shape;1119;p67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67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121" name="Google Shape;1121;p67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7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7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7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7"/>
          <p:cNvSpPr txBox="1"/>
          <p:nvPr>
            <p:ph idx="1" type="body"/>
          </p:nvPr>
        </p:nvSpPr>
        <p:spPr>
          <a:xfrm>
            <a:off x="896000" y="2179726"/>
            <a:ext cx="36759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customizable avatar reflects the user's health data (gender, skin type, blood type).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Visual and animation design aimed at simplicity and user engagement.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6" name="Google Shape;11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516" y="886800"/>
            <a:ext cx="3369901" cy="33699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00" y="930950"/>
            <a:ext cx="3939925" cy="302742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2" name="Google Shape;1132;p68"/>
          <p:cNvPicPr preferRelativeResize="0"/>
          <p:nvPr/>
        </p:nvPicPr>
        <p:blipFill rotWithShape="1">
          <a:blip r:embed="rId4">
            <a:alphaModFix/>
          </a:blip>
          <a:srcRect b="0" l="39985" r="23303" t="0"/>
          <a:stretch/>
        </p:blipFill>
        <p:spPr>
          <a:xfrm>
            <a:off x="5496100" y="324600"/>
            <a:ext cx="2077174" cy="4347825"/>
          </a:xfrm>
          <a:prstGeom prst="rect">
            <a:avLst/>
          </a:prstGeom>
          <a:noFill/>
          <a:ln cap="flat" cmpd="sng" w="38100">
            <a:solidFill>
              <a:srgbClr val="6E79E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9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69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9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40" name="Google Shape;1140;p69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141" name="Google Shape;1141;p69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and Execution - UI/UX</a:t>
            </a:r>
            <a:endParaRPr/>
          </a:p>
        </p:txBody>
      </p:sp>
      <p:sp>
        <p:nvSpPr>
          <p:cNvPr id="1142" name="Google Shape;1142;p69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3" name="Google Shape;1143;p69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144" name="Google Shape;1144;p6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8" name="Google Shape;1148;p69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149" name="Google Shape;1149;p69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9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9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9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9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9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9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9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8" name="Google Shape;1158;p69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0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65" name="Google Shape;1165;p70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cxnSp>
        <p:nvCxnSpPr>
          <p:cNvPr id="1166" name="Google Shape;1166;p70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70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70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169" name="Google Shape;1169;p70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0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70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1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1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CONCEPTUAL FRAMEWORK</a:t>
            </a:r>
            <a:endParaRPr sz="3000"/>
          </a:p>
        </p:txBody>
      </p:sp>
      <p:grpSp>
        <p:nvGrpSpPr>
          <p:cNvPr id="1178" name="Google Shape;1178;p71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179" name="Google Shape;1179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71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4" name="Google Shape;1184;p71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185" name="Google Shape;1185;p71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1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Early research into continuous health data monitoring.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Decision to integrate HealthKit for iOS health data collection.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190" name="Google Shape;119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2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2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2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98" name="Google Shape;1198;p72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199" name="Google Shape;1199;p72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cxnSp>
        <p:nvCxnSpPr>
          <p:cNvPr id="1200" name="Google Shape;1200;p72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2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2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3" name="Google Shape;1203;p72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204" name="Google Shape;1204;p72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2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72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7" name="Google Shape;1207;p72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208" name="Google Shape;1208;p72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2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2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2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2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3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3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CASE DEFINITION</a:t>
            </a:r>
            <a:endParaRPr sz="3000"/>
          </a:p>
        </p:txBody>
      </p:sp>
      <p:grpSp>
        <p:nvGrpSpPr>
          <p:cNvPr id="1220" name="Google Shape;1220;p73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221" name="Google Shape;1221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3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6" name="Google Shape;1226;p73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227" name="Google Shape;1227;p73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3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3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3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1" name="Google Shape;1231;p73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Real-time health data visualized through interactive scenes and avatars.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Different islands for heart rate, activity, vitals, and nutrition metrics.</a:t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232" name="Google Shape;123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8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5" name="Google Shape;475;p38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76" name="Google Shape;476;p38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Why, How and What?</a:t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479" name="Google Shape;479;p3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8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484" name="Google Shape;484;p38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3" name="Google Shape;493;p38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4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4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40" name="Google Shape;1240;p74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GATHERING AND STRUCTURING</a:t>
            </a:r>
            <a:endParaRPr/>
          </a:p>
        </p:txBody>
      </p:sp>
      <p:sp>
        <p:nvSpPr>
          <p:cNvPr id="1241" name="Google Shape;1241;p74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242" name="Google Shape;1242;p74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cxnSp>
        <p:nvCxnSpPr>
          <p:cNvPr id="1243" name="Google Shape;1243;p7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4" name="Google Shape;1244;p74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4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4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248" name="Google Shape;1248;p7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4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4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252" name="Google Shape;1252;p74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4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4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4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4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4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74"/>
          <p:cNvGrpSpPr/>
          <p:nvPr/>
        </p:nvGrpSpPr>
        <p:grpSpPr>
          <a:xfrm>
            <a:off x="2970446" y="3091434"/>
            <a:ext cx="615542" cy="527693"/>
            <a:chOff x="-3852025" y="2764950"/>
            <a:chExt cx="291450" cy="293000"/>
          </a:xfrm>
        </p:grpSpPr>
        <p:sp>
          <p:nvSpPr>
            <p:cNvPr id="1259" name="Google Shape;1259;p74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4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DATA GATHERING AND STRUCTURING</a:t>
            </a:r>
            <a:endParaRPr sz="3000"/>
          </a:p>
        </p:txBody>
      </p:sp>
      <p:grpSp>
        <p:nvGrpSpPr>
          <p:cNvPr id="1267" name="Google Shape;1267;p7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268" name="Google Shape;1268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2" name="Google Shape;1272;p7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7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274" name="Google Shape;1274;p7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Integration of HealthKit API with Unity to collect user health data.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Data processed into quantity, category, and characteristic types for meaningful presentation.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279" name="Google Shape;12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25" y="2704751"/>
            <a:ext cx="3800776" cy="19036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0" name="Google Shape;128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525" y="535000"/>
            <a:ext cx="3800775" cy="202222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875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6" name="Google Shape;128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8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7" name="Google Shape;128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825" y="297648"/>
            <a:ext cx="2235250" cy="4548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8" name="Google Shape;1288;p76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6774075" y="297648"/>
            <a:ext cx="2235250" cy="4548198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875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8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8825" y="297648"/>
            <a:ext cx="2235250" cy="45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77"/>
          <p:cNvPicPr preferRelativeResize="0"/>
          <p:nvPr/>
        </p:nvPicPr>
        <p:blipFill rotWithShape="1">
          <a:blip r:embed="rId6">
            <a:alphaModFix/>
          </a:blip>
          <a:srcRect b="169" l="0" r="0" t="159"/>
          <a:stretch/>
        </p:blipFill>
        <p:spPr>
          <a:xfrm>
            <a:off x="6774075" y="297648"/>
            <a:ext cx="2235250" cy="454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8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8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04" name="Google Shape;1304;p78"/>
          <p:cNvSpPr txBox="1"/>
          <p:nvPr>
            <p:ph idx="4" type="title"/>
          </p:nvPr>
        </p:nvSpPr>
        <p:spPr>
          <a:xfrm>
            <a:off x="2125463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GATHERING AND STRUCTURING</a:t>
            </a:r>
            <a:endParaRPr/>
          </a:p>
        </p:txBody>
      </p:sp>
      <p:sp>
        <p:nvSpPr>
          <p:cNvPr id="1305" name="Google Shape;1305;p78"/>
          <p:cNvSpPr txBox="1"/>
          <p:nvPr>
            <p:ph type="title"/>
          </p:nvPr>
        </p:nvSpPr>
        <p:spPr>
          <a:xfrm>
            <a:off x="212546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FRAMEWORK</a:t>
            </a:r>
            <a:endParaRPr/>
          </a:p>
        </p:txBody>
      </p:sp>
      <p:sp>
        <p:nvSpPr>
          <p:cNvPr id="1306" name="Google Shape;1306;p78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DEFINITION</a:t>
            </a:r>
            <a:endParaRPr/>
          </a:p>
        </p:txBody>
      </p:sp>
      <p:sp>
        <p:nvSpPr>
          <p:cNvPr id="1307" name="Google Shape;1307;p78"/>
          <p:cNvSpPr txBox="1"/>
          <p:nvPr>
            <p:ph idx="13" type="title"/>
          </p:nvPr>
        </p:nvSpPr>
        <p:spPr>
          <a:xfrm>
            <a:off x="4698358" y="378448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INWORLD UNITY SDK INTEGRATION</a:t>
            </a:r>
            <a:endParaRPr/>
          </a:p>
        </p:txBody>
      </p:sp>
      <p:cxnSp>
        <p:nvCxnSpPr>
          <p:cNvPr id="1308" name="Google Shape;1308;p78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9" name="Google Shape;1309;p78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8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78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78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8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314" name="Google Shape;1314;p78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8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8"/>
          <p:cNvSpPr/>
          <p:nvPr/>
        </p:nvSpPr>
        <p:spPr>
          <a:xfrm>
            <a:off x="2964242" y="1343031"/>
            <a:ext cx="615562" cy="527692"/>
          </a:xfrm>
          <a:custGeom>
            <a:rect b="b" l="l" r="r" t="t"/>
            <a:pathLst>
              <a:path extrusionOk="0" h="11957" w="11973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7" name="Google Shape;1317;p78"/>
          <p:cNvGrpSpPr/>
          <p:nvPr/>
        </p:nvGrpSpPr>
        <p:grpSpPr>
          <a:xfrm>
            <a:off x="5689759" y="1342992"/>
            <a:ext cx="531402" cy="527710"/>
            <a:chOff x="-60988625" y="2310475"/>
            <a:chExt cx="316650" cy="311150"/>
          </a:xfrm>
        </p:grpSpPr>
        <p:sp>
          <p:nvSpPr>
            <p:cNvPr id="1318" name="Google Shape;1318;p78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8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8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8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8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8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78"/>
          <p:cNvGrpSpPr/>
          <p:nvPr/>
        </p:nvGrpSpPr>
        <p:grpSpPr>
          <a:xfrm>
            <a:off x="2970446" y="3091434"/>
            <a:ext cx="615542" cy="527693"/>
            <a:chOff x="-3852025" y="2764950"/>
            <a:chExt cx="291450" cy="293000"/>
          </a:xfrm>
        </p:grpSpPr>
        <p:sp>
          <p:nvSpPr>
            <p:cNvPr id="1325" name="Google Shape;1325;p78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8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7" name="Google Shape;1327;p78"/>
          <p:cNvGrpSpPr/>
          <p:nvPr/>
        </p:nvGrpSpPr>
        <p:grpSpPr>
          <a:xfrm>
            <a:off x="5579525" y="3091428"/>
            <a:ext cx="531398" cy="527691"/>
            <a:chOff x="-4211975" y="2046625"/>
            <a:chExt cx="292250" cy="290675"/>
          </a:xfrm>
        </p:grpSpPr>
        <p:sp>
          <p:nvSpPr>
            <p:cNvPr id="1328" name="Google Shape;1328;p78"/>
            <p:cNvSpPr/>
            <p:nvPr/>
          </p:nvSpPr>
          <p:spPr>
            <a:xfrm>
              <a:off x="-4211975" y="2081300"/>
              <a:ext cx="256025" cy="256000"/>
            </a:xfrm>
            <a:custGeom>
              <a:rect b="b" l="l" r="r" t="t"/>
              <a:pathLst>
                <a:path extrusionOk="0" h="10240" w="10241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8"/>
            <p:cNvSpPr/>
            <p:nvPr/>
          </p:nvSpPr>
          <p:spPr>
            <a:xfrm>
              <a:off x="-4057600" y="2046625"/>
              <a:ext cx="137875" cy="137875"/>
            </a:xfrm>
            <a:custGeom>
              <a:rect b="b" l="l" r="r" t="t"/>
              <a:pathLst>
                <a:path extrusionOk="0" h="5515" w="5515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9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9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InWorld Unity SDK Integration</a:t>
            </a:r>
            <a:endParaRPr sz="3000"/>
          </a:p>
        </p:txBody>
      </p:sp>
      <p:grpSp>
        <p:nvGrpSpPr>
          <p:cNvPr id="1336" name="Google Shape;1336;p79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337" name="Google Shape;1337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9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79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343" name="Google Shape;1343;p79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9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9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9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79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AI-driven avatar behavior for real-time user interaction.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Hyperparameter tuning for personalized health insights and user guidance.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348" name="Google Shape;1348;p79"/>
          <p:cNvPicPr preferRelativeResize="0"/>
          <p:nvPr/>
        </p:nvPicPr>
        <p:blipFill rotWithShape="1">
          <a:blip r:embed="rId3">
            <a:alphaModFix/>
          </a:blip>
          <a:srcRect b="0" l="0" r="38994" t="0"/>
          <a:stretch/>
        </p:blipFill>
        <p:spPr>
          <a:xfrm>
            <a:off x="5186550" y="535000"/>
            <a:ext cx="3288833" cy="40734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0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0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0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56" name="Google Shape;1356;p80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357" name="Google Shape;1357;p80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&amp; behaviours analysis</a:t>
            </a:r>
            <a:endParaRPr/>
          </a:p>
        </p:txBody>
      </p:sp>
      <p:sp>
        <p:nvSpPr>
          <p:cNvPr id="1358" name="Google Shape;1358;p80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9" name="Google Shape;1359;p80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360" name="Google Shape;1360;p8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80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365" name="Google Shape;1365;p80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0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0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0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0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0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0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0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0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4" name="Google Shape;1374;p80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1"/>
          <p:cNvSpPr/>
          <p:nvPr/>
        </p:nvSpPr>
        <p:spPr>
          <a:xfrm>
            <a:off x="3320900" y="1093825"/>
            <a:ext cx="2514600" cy="182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8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81" name="Google Shape;1381;p81"/>
          <p:cNvSpPr txBox="1"/>
          <p:nvPr>
            <p:ph type="title"/>
          </p:nvPr>
        </p:nvSpPr>
        <p:spPr>
          <a:xfrm>
            <a:off x="3314750" y="2005950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 INTERACTION INSIGHTS</a:t>
            </a:r>
            <a:endParaRPr/>
          </a:p>
        </p:txBody>
      </p:sp>
      <p:cxnSp>
        <p:nvCxnSpPr>
          <p:cNvPr id="1382" name="Google Shape;1382;p8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3" name="Google Shape;1383;p81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4" name="Google Shape;1384;p8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385" name="Google Shape;1385;p8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" name="Google Shape;1387;p81"/>
          <p:cNvSpPr/>
          <p:nvPr/>
        </p:nvSpPr>
        <p:spPr>
          <a:xfrm>
            <a:off x="4343861" y="1423750"/>
            <a:ext cx="456267" cy="462404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8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Assistant Interaction Insights</a:t>
            </a:r>
            <a:endParaRPr sz="3000"/>
          </a:p>
        </p:txBody>
      </p:sp>
      <p:grpSp>
        <p:nvGrpSpPr>
          <p:cNvPr id="1394" name="Google Shape;1394;p8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395" name="Google Shape;1395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8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401" name="Google Shape;1401;p8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8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AI-driven avatar behavior for real-time user interaction.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Hyperparameter tuning for personalized health insights and user guidance.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406" name="Google Shape;14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800" y="1129013"/>
            <a:ext cx="3675900" cy="288537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00" y="408250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83"/>
          <p:cNvPicPr preferRelativeResize="0"/>
          <p:nvPr/>
        </p:nvPicPr>
        <p:blipFill rotWithShape="1">
          <a:blip r:embed="rId4">
            <a:alphaModFix/>
          </a:blip>
          <a:srcRect b="3462" l="0" r="0" t="3462"/>
          <a:stretch/>
        </p:blipFill>
        <p:spPr>
          <a:xfrm>
            <a:off x="553900" y="1955275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83"/>
          <p:cNvPicPr preferRelativeResize="0"/>
          <p:nvPr/>
        </p:nvPicPr>
        <p:blipFill rotWithShape="1">
          <a:blip r:embed="rId5">
            <a:alphaModFix/>
          </a:blip>
          <a:srcRect b="2642" l="0" r="0" t="2642"/>
          <a:stretch/>
        </p:blipFill>
        <p:spPr>
          <a:xfrm>
            <a:off x="553900" y="3502300"/>
            <a:ext cx="3675900" cy="1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0" y="916025"/>
            <a:ext cx="4564626" cy="342237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0" name="Google Shape;500;p39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cxnSp>
        <p:nvCxnSpPr>
          <p:cNvPr id="501" name="Google Shape;501;p39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39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04" name="Google Shape;504;p3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07" name="Google Shape;507;p39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84"/>
          <p:cNvSpPr/>
          <p:nvPr/>
        </p:nvSpPr>
        <p:spPr>
          <a:xfrm>
            <a:off x="3320900" y="1093825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421" name="Google Shape;1421;p84"/>
          <p:cNvSpPr txBox="1"/>
          <p:nvPr>
            <p:ph idx="4" type="title"/>
          </p:nvPr>
        </p:nvSpPr>
        <p:spPr>
          <a:xfrm>
            <a:off x="3425450" y="3789500"/>
            <a:ext cx="2305500" cy="7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HRV </a:t>
            </a:r>
            <a:r>
              <a:rPr lang="en"/>
              <a:t>ANALYSIS</a:t>
            </a:r>
            <a:endParaRPr/>
          </a:p>
        </p:txBody>
      </p:sp>
      <p:sp>
        <p:nvSpPr>
          <p:cNvPr id="1422" name="Google Shape;1422;p84"/>
          <p:cNvSpPr txBox="1"/>
          <p:nvPr>
            <p:ph type="title"/>
          </p:nvPr>
        </p:nvSpPr>
        <p:spPr>
          <a:xfrm>
            <a:off x="3314750" y="2005950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</a:t>
            </a:r>
            <a:r>
              <a:rPr lang="en"/>
              <a:t> INTERACTION INSIGHTS</a:t>
            </a:r>
            <a:endParaRPr/>
          </a:p>
        </p:txBody>
      </p:sp>
      <p:cxnSp>
        <p:nvCxnSpPr>
          <p:cNvPr id="1423" name="Google Shape;1423;p84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4" name="Google Shape;1424;p84"/>
          <p:cNvSpPr/>
          <p:nvPr/>
        </p:nvSpPr>
        <p:spPr>
          <a:xfrm>
            <a:off x="4377337" y="134804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4"/>
          <p:cNvSpPr/>
          <p:nvPr/>
        </p:nvSpPr>
        <p:spPr>
          <a:xfrm>
            <a:off x="4057937" y="29607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84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427" name="Google Shape;1427;p84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4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84"/>
          <p:cNvSpPr/>
          <p:nvPr/>
        </p:nvSpPr>
        <p:spPr>
          <a:xfrm>
            <a:off x="4343861" y="1423750"/>
            <a:ext cx="456267" cy="462404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rgbClr val="6E79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4"/>
          <p:cNvSpPr/>
          <p:nvPr/>
        </p:nvSpPr>
        <p:spPr>
          <a:xfrm>
            <a:off x="4297750" y="3187213"/>
            <a:ext cx="560917" cy="462398"/>
          </a:xfrm>
          <a:custGeom>
            <a:rect b="b" l="l" r="r" t="t"/>
            <a:pathLst>
              <a:path extrusionOk="0" h="10524" w="11815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5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5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REAL-TIME HRV ANALYSIS</a:t>
            </a:r>
            <a:endParaRPr sz="3000"/>
          </a:p>
        </p:txBody>
      </p:sp>
      <p:grpSp>
        <p:nvGrpSpPr>
          <p:cNvPr id="1437" name="Google Shape;1437;p85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438" name="Google Shape;1438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85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3" name="Google Shape;1443;p85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444" name="Google Shape;1444;p85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5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5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5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85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Analysis of stress through HRV metrics using Apple Watch data.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Insights into stress levels and suggestions for user actions.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449" name="Google Shape;1449;p85"/>
          <p:cNvPicPr preferRelativeResize="0"/>
          <p:nvPr/>
        </p:nvPicPr>
        <p:blipFill rotWithShape="1">
          <a:blip r:embed="rId3">
            <a:alphaModFix/>
          </a:blip>
          <a:srcRect b="0" l="12907" r="12914" t="0"/>
          <a:stretch/>
        </p:blipFill>
        <p:spPr>
          <a:xfrm>
            <a:off x="5210800" y="1129013"/>
            <a:ext cx="3675901" cy="288537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0" name="Google Shape;145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8200" y="3204480"/>
            <a:ext cx="1271949" cy="127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6"/>
          <p:cNvSpPr/>
          <p:nvPr/>
        </p:nvSpPr>
        <p:spPr>
          <a:xfrm>
            <a:off x="1441200" y="519600"/>
            <a:ext cx="6261600" cy="410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86"/>
          <p:cNvSpPr/>
          <p:nvPr/>
        </p:nvSpPr>
        <p:spPr>
          <a:xfrm>
            <a:off x="1791350" y="851550"/>
            <a:ext cx="5580000" cy="344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86"/>
          <p:cNvSpPr txBox="1"/>
          <p:nvPr>
            <p:ph type="title"/>
          </p:nvPr>
        </p:nvSpPr>
        <p:spPr>
          <a:xfrm>
            <a:off x="2106050" y="2190967"/>
            <a:ext cx="4944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58" name="Google Shape;1458;p86"/>
          <p:cNvSpPr txBox="1"/>
          <p:nvPr>
            <p:ph idx="2" type="title"/>
          </p:nvPr>
        </p:nvSpPr>
        <p:spPr>
          <a:xfrm>
            <a:off x="3638942" y="1349167"/>
            <a:ext cx="1882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1459" name="Google Shape;1459;p86"/>
          <p:cNvSpPr txBox="1"/>
          <p:nvPr>
            <p:ph idx="1" type="subTitle"/>
          </p:nvPr>
        </p:nvSpPr>
        <p:spPr>
          <a:xfrm>
            <a:off x="1897842" y="3055967"/>
            <a:ext cx="5350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outcomes, advancements, future directions and recommendations</a:t>
            </a:r>
            <a:endParaRPr/>
          </a:p>
        </p:txBody>
      </p:sp>
      <p:sp>
        <p:nvSpPr>
          <p:cNvPr id="1460" name="Google Shape;1460;p86"/>
          <p:cNvSpPr/>
          <p:nvPr/>
        </p:nvSpPr>
        <p:spPr>
          <a:xfrm>
            <a:off x="2195400" y="373100"/>
            <a:ext cx="998400" cy="998400"/>
          </a:xfrm>
          <a:prstGeom prst="ellipse">
            <a:avLst/>
          </a:prstGeom>
          <a:solidFill>
            <a:schemeClr val="hlink">
              <a:alpha val="383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86"/>
          <p:cNvGrpSpPr/>
          <p:nvPr/>
        </p:nvGrpSpPr>
        <p:grpSpPr>
          <a:xfrm>
            <a:off x="2710863" y="1234912"/>
            <a:ext cx="537556" cy="136576"/>
            <a:chOff x="2641350" y="846250"/>
            <a:chExt cx="413600" cy="105075"/>
          </a:xfrm>
        </p:grpSpPr>
        <p:sp>
          <p:nvSpPr>
            <p:cNvPr id="1462" name="Google Shape;1462;p86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6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6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6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6" name="Google Shape;1466;p86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1467" name="Google Shape;1467;p86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6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6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6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6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6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6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6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6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6" name="Google Shape;1476;p86"/>
          <p:cNvCxnSpPr/>
          <p:nvPr/>
        </p:nvCxnSpPr>
        <p:spPr>
          <a:xfrm flipH="1" rot="10800000">
            <a:off x="2195400" y="3762159"/>
            <a:ext cx="6957300" cy="22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87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483" name="Google Shape;1483;p87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cxnSp>
        <p:nvCxnSpPr>
          <p:cNvPr id="1484" name="Google Shape;1484;p87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87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6" name="Google Shape;1486;p87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487" name="Google Shape;1487;p87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7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87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490" name="Google Shape;1490;p87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7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88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8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SUMMATIVE OVERVIEW OF FINDINGS</a:t>
            </a:r>
            <a:endParaRPr sz="3000"/>
          </a:p>
        </p:txBody>
      </p:sp>
      <p:grpSp>
        <p:nvGrpSpPr>
          <p:cNvPr id="1498" name="Google Shape;1498;p88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499" name="Google Shape;1499;p8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88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4" name="Google Shape;1504;p88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505" name="Google Shape;1505;p88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8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8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8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88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Successful integration of serious gaming and health data to engage users.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Improved user interaction and health awareness through the avatar system.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510" name="Google Shape;151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9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9"/>
          <p:cNvSpPr/>
          <p:nvPr/>
        </p:nvSpPr>
        <p:spPr>
          <a:xfrm>
            <a:off x="20147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18" name="Google Shape;1518;p89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519" name="Google Shape;1519;p89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cxnSp>
        <p:nvCxnSpPr>
          <p:cNvPr id="1520" name="Google Shape;1520;p89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1" name="Google Shape;1521;p89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9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89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524" name="Google Shape;1524;p89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9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89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527" name="Google Shape;1527;p89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9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89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530" name="Google Shape;1530;p89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9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9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9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9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PROPOSED ADVANCEMENTS</a:t>
            </a:r>
            <a:endParaRPr sz="3000"/>
          </a:p>
        </p:txBody>
      </p:sp>
      <p:grpSp>
        <p:nvGrpSpPr>
          <p:cNvPr id="1540" name="Google Shape;1540;p9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541" name="Google Shape;1541;p9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9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9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6" name="Google Shape;1546;p9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1547" name="Google Shape;1547;p9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9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9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9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9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Future integration with additional health devices and platforms.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Refining AI behavior for more personalized feedback.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552" name="Google Shape;1552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1"/>
          <p:cNvSpPr/>
          <p:nvPr/>
        </p:nvSpPr>
        <p:spPr>
          <a:xfrm>
            <a:off x="45879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1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9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60" name="Google Shape;1560;p91"/>
          <p:cNvSpPr txBox="1"/>
          <p:nvPr>
            <p:ph idx="4" type="title"/>
          </p:nvPr>
        </p:nvSpPr>
        <p:spPr>
          <a:xfrm>
            <a:off x="2014775" y="3784475"/>
            <a:ext cx="25146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FOR CHRONIC DISEASE MANAGEMENT</a:t>
            </a:r>
            <a:endParaRPr/>
          </a:p>
        </p:txBody>
      </p:sp>
      <p:sp>
        <p:nvSpPr>
          <p:cNvPr id="1561" name="Google Shape;1561;p91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562" name="Google Shape;1562;p91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cxnSp>
        <p:nvCxnSpPr>
          <p:cNvPr id="1563" name="Google Shape;1563;p91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4" name="Google Shape;1564;p91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91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91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91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568" name="Google Shape;1568;p9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9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91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571" name="Google Shape;1571;p91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91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3" name="Google Shape;1573;p91"/>
          <p:cNvGrpSpPr/>
          <p:nvPr/>
        </p:nvGrpSpPr>
        <p:grpSpPr>
          <a:xfrm>
            <a:off x="3077347" y="3154418"/>
            <a:ext cx="401707" cy="401710"/>
            <a:chOff x="-26179575" y="2710600"/>
            <a:chExt cx="243400" cy="295375"/>
          </a:xfrm>
        </p:grpSpPr>
        <p:sp>
          <p:nvSpPr>
            <p:cNvPr id="1574" name="Google Shape;1574;p91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91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91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7" name="Google Shape;1577;p91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578" name="Google Shape;1578;p91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91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91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91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Significance for Chronic Disease Management:</a:t>
            </a:r>
            <a:endParaRPr sz="3000"/>
          </a:p>
        </p:txBody>
      </p:sp>
      <p:grpSp>
        <p:nvGrpSpPr>
          <p:cNvPr id="1588" name="Google Shape;1588;p9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589" name="Google Shape;1589;p9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9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9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9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3" name="Google Shape;1593;p92"/>
          <p:cNvSpPr/>
          <p:nvPr/>
        </p:nvSpPr>
        <p:spPr>
          <a:xfrm>
            <a:off x="2621825" y="21545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4" name="Google Shape;1594;p92"/>
          <p:cNvGrpSpPr/>
          <p:nvPr/>
        </p:nvGrpSpPr>
        <p:grpSpPr>
          <a:xfrm>
            <a:off x="818813" y="701287"/>
            <a:ext cx="537556" cy="136576"/>
            <a:chOff x="2641350" y="846250"/>
            <a:chExt cx="413600" cy="105075"/>
          </a:xfrm>
        </p:grpSpPr>
        <p:sp>
          <p:nvSpPr>
            <p:cNvPr id="1595" name="Google Shape;1595;p9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9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9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9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9" name="Google Shape;1599;p9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Potential to positively impact daily health routines for chronic disease patients.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Importance of continued research in gamification and health.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600" name="Google Shape;160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93"/>
          <p:cNvSpPr/>
          <p:nvPr/>
        </p:nvSpPr>
        <p:spPr>
          <a:xfrm>
            <a:off x="4587926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3"/>
          <p:cNvSpPr/>
          <p:nvPr/>
        </p:nvSpPr>
        <p:spPr>
          <a:xfrm>
            <a:off x="2014725" y="1088800"/>
            <a:ext cx="2514600" cy="365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608" name="Google Shape;1608;p93"/>
          <p:cNvSpPr txBox="1"/>
          <p:nvPr>
            <p:ph idx="4" type="title"/>
          </p:nvPr>
        </p:nvSpPr>
        <p:spPr>
          <a:xfrm>
            <a:off x="2014775" y="3784475"/>
            <a:ext cx="2514600" cy="8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FOR CHRONIC DISEASE MANAGEMENT</a:t>
            </a:r>
            <a:endParaRPr/>
          </a:p>
        </p:txBody>
      </p:sp>
      <p:sp>
        <p:nvSpPr>
          <p:cNvPr id="1609" name="Google Shape;1609;p93"/>
          <p:cNvSpPr txBox="1"/>
          <p:nvPr>
            <p:ph type="title"/>
          </p:nvPr>
        </p:nvSpPr>
        <p:spPr>
          <a:xfrm>
            <a:off x="2014775" y="2000925"/>
            <a:ext cx="2514600" cy="6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SUMMATIVE OVERVIEW OF FINDINGS</a:t>
            </a:r>
            <a:endParaRPr/>
          </a:p>
        </p:txBody>
      </p:sp>
      <p:sp>
        <p:nvSpPr>
          <p:cNvPr id="1610" name="Google Shape;1610;p93"/>
          <p:cNvSpPr txBox="1"/>
          <p:nvPr>
            <p:ph idx="8" type="title"/>
          </p:nvPr>
        </p:nvSpPr>
        <p:spPr>
          <a:xfrm>
            <a:off x="46983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ADVANCEMENTS</a:t>
            </a:r>
            <a:endParaRPr/>
          </a:p>
        </p:txBody>
      </p:sp>
      <p:sp>
        <p:nvSpPr>
          <p:cNvPr id="1611" name="Google Shape;1611;p93"/>
          <p:cNvSpPr txBox="1"/>
          <p:nvPr>
            <p:ph idx="13" type="title"/>
          </p:nvPr>
        </p:nvSpPr>
        <p:spPr>
          <a:xfrm>
            <a:off x="4587925" y="3784475"/>
            <a:ext cx="2514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 AND RECOMMENDATIONS</a:t>
            </a:r>
            <a:endParaRPr/>
          </a:p>
        </p:txBody>
      </p:sp>
      <p:cxnSp>
        <p:nvCxnSpPr>
          <p:cNvPr id="1612" name="Google Shape;1612;p93"/>
          <p:cNvCxnSpPr/>
          <p:nvPr/>
        </p:nvCxnSpPr>
        <p:spPr>
          <a:xfrm>
            <a:off x="463800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93"/>
          <p:cNvSpPr/>
          <p:nvPr/>
        </p:nvSpPr>
        <p:spPr>
          <a:xfrm>
            <a:off x="307736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3"/>
          <p:cNvSpPr/>
          <p:nvPr/>
        </p:nvSpPr>
        <p:spPr>
          <a:xfrm>
            <a:off x="5549012" y="300947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93"/>
          <p:cNvSpPr/>
          <p:nvPr/>
        </p:nvSpPr>
        <p:spPr>
          <a:xfrm>
            <a:off x="2757962" y="2955698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93"/>
          <p:cNvSpPr/>
          <p:nvPr/>
        </p:nvSpPr>
        <p:spPr>
          <a:xfrm>
            <a:off x="57785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7" name="Google Shape;1617;p93"/>
          <p:cNvGrpSpPr/>
          <p:nvPr/>
        </p:nvGrpSpPr>
        <p:grpSpPr>
          <a:xfrm>
            <a:off x="2163913" y="545891"/>
            <a:ext cx="913425" cy="370975"/>
            <a:chOff x="6514150" y="4420266"/>
            <a:chExt cx="913425" cy="370975"/>
          </a:xfrm>
        </p:grpSpPr>
        <p:sp>
          <p:nvSpPr>
            <p:cNvPr id="1618" name="Google Shape;1618;p9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0" name="Google Shape;1620;p93"/>
          <p:cNvGrpSpPr/>
          <p:nvPr/>
        </p:nvGrpSpPr>
        <p:grpSpPr>
          <a:xfrm>
            <a:off x="3159661" y="1396640"/>
            <a:ext cx="401695" cy="494366"/>
            <a:chOff x="-39783425" y="2337925"/>
            <a:chExt cx="275700" cy="318350"/>
          </a:xfrm>
        </p:grpSpPr>
        <p:sp>
          <p:nvSpPr>
            <p:cNvPr id="1621" name="Google Shape;1621;p93"/>
            <p:cNvSpPr/>
            <p:nvPr/>
          </p:nvSpPr>
          <p:spPr>
            <a:xfrm>
              <a:off x="-39739325" y="2468600"/>
              <a:ext cx="194575" cy="148500"/>
            </a:xfrm>
            <a:custGeom>
              <a:rect b="b" l="l" r="r" t="t"/>
              <a:pathLst>
                <a:path extrusionOk="0" h="5940" w="7783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93"/>
            <p:cNvSpPr/>
            <p:nvPr/>
          </p:nvSpPr>
          <p:spPr>
            <a:xfrm>
              <a:off x="-39783425" y="2337925"/>
              <a:ext cx="275700" cy="318350"/>
            </a:xfrm>
            <a:custGeom>
              <a:rect b="b" l="l" r="r" t="t"/>
              <a:pathLst>
                <a:path extrusionOk="0" h="12734" w="11028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93"/>
          <p:cNvGrpSpPr/>
          <p:nvPr/>
        </p:nvGrpSpPr>
        <p:grpSpPr>
          <a:xfrm>
            <a:off x="3077347" y="3154418"/>
            <a:ext cx="401707" cy="401710"/>
            <a:chOff x="-26179575" y="2710600"/>
            <a:chExt cx="243400" cy="295375"/>
          </a:xfrm>
        </p:grpSpPr>
        <p:sp>
          <p:nvSpPr>
            <p:cNvPr id="1624" name="Google Shape;1624;p93"/>
            <p:cNvSpPr/>
            <p:nvPr/>
          </p:nvSpPr>
          <p:spPr>
            <a:xfrm>
              <a:off x="-26179575" y="2710600"/>
              <a:ext cx="243400" cy="295375"/>
            </a:xfrm>
            <a:custGeom>
              <a:rect b="b" l="l" r="r" t="t"/>
              <a:pathLst>
                <a:path extrusionOk="0" h="11815" w="9736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3"/>
            <p:cNvSpPr/>
            <p:nvPr/>
          </p:nvSpPr>
          <p:spPr>
            <a:xfrm>
              <a:off x="-26092950" y="2797225"/>
              <a:ext cx="120525" cy="121325"/>
            </a:xfrm>
            <a:custGeom>
              <a:rect b="b" l="l" r="r" t="t"/>
              <a:pathLst>
                <a:path extrusionOk="0" h="4853" w="4821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93"/>
            <p:cNvSpPr/>
            <p:nvPr/>
          </p:nvSpPr>
          <p:spPr>
            <a:xfrm>
              <a:off x="-26094525" y="2954750"/>
              <a:ext cx="122100" cy="17350"/>
            </a:xfrm>
            <a:custGeom>
              <a:rect b="b" l="l" r="r" t="t"/>
              <a:pathLst>
                <a:path extrusionOk="0" h="694" w="488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7" name="Google Shape;1627;p93"/>
          <p:cNvGrpSpPr/>
          <p:nvPr/>
        </p:nvGrpSpPr>
        <p:grpSpPr>
          <a:xfrm>
            <a:off x="5615118" y="3154427"/>
            <a:ext cx="460214" cy="401698"/>
            <a:chOff x="2079300" y="4399325"/>
            <a:chExt cx="489850" cy="483100"/>
          </a:xfrm>
        </p:grpSpPr>
        <p:sp>
          <p:nvSpPr>
            <p:cNvPr id="1628" name="Google Shape;1628;p93"/>
            <p:cNvSpPr/>
            <p:nvPr/>
          </p:nvSpPr>
          <p:spPr>
            <a:xfrm>
              <a:off x="2079300" y="4399325"/>
              <a:ext cx="489850" cy="483100"/>
            </a:xfrm>
            <a:custGeom>
              <a:rect b="b" l="l" r="r" t="t"/>
              <a:pathLst>
                <a:path extrusionOk="0" h="19324" w="19594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29" name="Google Shape;1629;p93"/>
            <p:cNvSpPr/>
            <p:nvPr/>
          </p:nvSpPr>
          <p:spPr>
            <a:xfrm>
              <a:off x="2348725" y="4522375"/>
              <a:ext cx="94375" cy="88150"/>
            </a:xfrm>
            <a:custGeom>
              <a:rect b="b" l="l" r="r" t="t"/>
              <a:pathLst>
                <a:path extrusionOk="0" h="3526" w="3775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630" name="Google Shape;1630;p93"/>
          <p:cNvGrpSpPr/>
          <p:nvPr/>
        </p:nvGrpSpPr>
        <p:grpSpPr>
          <a:xfrm>
            <a:off x="5749298" y="1442965"/>
            <a:ext cx="460206" cy="401714"/>
            <a:chOff x="1049375" y="2318350"/>
            <a:chExt cx="298525" cy="295400"/>
          </a:xfrm>
        </p:grpSpPr>
        <p:sp>
          <p:nvSpPr>
            <p:cNvPr id="1631" name="Google Shape;1631;p93"/>
            <p:cNvSpPr/>
            <p:nvPr/>
          </p:nvSpPr>
          <p:spPr>
            <a:xfrm>
              <a:off x="1101350" y="2492325"/>
              <a:ext cx="70125" cy="50525"/>
            </a:xfrm>
            <a:custGeom>
              <a:rect b="b" l="l" r="r" t="t"/>
              <a:pathLst>
                <a:path extrusionOk="0" h="2021" w="2805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93"/>
            <p:cNvSpPr/>
            <p:nvPr/>
          </p:nvSpPr>
          <p:spPr>
            <a:xfrm>
              <a:off x="1101350" y="2440525"/>
              <a:ext cx="70125" cy="51150"/>
            </a:xfrm>
            <a:custGeom>
              <a:rect b="b" l="l" r="r" t="t"/>
              <a:pathLst>
                <a:path extrusionOk="0" h="2046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93"/>
            <p:cNvSpPr/>
            <p:nvPr/>
          </p:nvSpPr>
          <p:spPr>
            <a:xfrm>
              <a:off x="1101350" y="2388550"/>
              <a:ext cx="70125" cy="51125"/>
            </a:xfrm>
            <a:custGeom>
              <a:rect b="b" l="l" r="r" t="t"/>
              <a:pathLst>
                <a:path extrusionOk="0" h="2045" w="2805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93"/>
            <p:cNvSpPr/>
            <p:nvPr/>
          </p:nvSpPr>
          <p:spPr>
            <a:xfrm>
              <a:off x="1049375" y="2318350"/>
              <a:ext cx="298525" cy="295400"/>
            </a:xfrm>
            <a:custGeom>
              <a:rect b="b" l="l" r="r" t="t"/>
              <a:pathLst>
                <a:path extrusionOk="0" h="11816" w="11941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 &amp; Motivation</a:t>
            </a:r>
            <a:endParaRPr sz="3000"/>
          </a:p>
        </p:txBody>
      </p:sp>
      <p:grpSp>
        <p:nvGrpSpPr>
          <p:cNvPr id="515" name="Google Shape;515;p40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16" name="Google Shape;516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0" name="Google Shape;520;p40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0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522" name="Google Shape;522;p40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40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User disengagement with current health apps due to monotonous interfaces.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Need for visually intuitive and interactive health apps.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Leveraging AI and serious games for chronic disease management.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94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4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Directions and Recommendations:</a:t>
            </a:r>
            <a:endParaRPr sz="3000"/>
          </a:p>
        </p:txBody>
      </p:sp>
      <p:grpSp>
        <p:nvGrpSpPr>
          <p:cNvPr id="1641" name="Google Shape;1641;p94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1642" name="Google Shape;1642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94"/>
          <p:cNvSpPr/>
          <p:nvPr/>
        </p:nvSpPr>
        <p:spPr>
          <a:xfrm>
            <a:off x="2621825" y="21545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7" name="Google Shape;1647;p94"/>
          <p:cNvGrpSpPr/>
          <p:nvPr/>
        </p:nvGrpSpPr>
        <p:grpSpPr>
          <a:xfrm>
            <a:off x="818813" y="701287"/>
            <a:ext cx="537556" cy="136576"/>
            <a:chOff x="2641350" y="846250"/>
            <a:chExt cx="413600" cy="105075"/>
          </a:xfrm>
        </p:grpSpPr>
        <p:sp>
          <p:nvSpPr>
            <p:cNvPr id="1648" name="Google Shape;1648;p94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94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94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94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94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Expansion to non-iOS platforms (e.g., Android).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Further exploration of real-time stress measurement and adaptive feedback.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2"/>
              </a:solidFill>
            </a:endParaRPr>
          </a:p>
        </p:txBody>
      </p:sp>
      <p:pic>
        <p:nvPicPr>
          <p:cNvPr id="1653" name="Google Shape;165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95"/>
          <p:cNvSpPr/>
          <p:nvPr/>
        </p:nvSpPr>
        <p:spPr>
          <a:xfrm>
            <a:off x="2729700" y="374000"/>
            <a:ext cx="996600" cy="9966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95"/>
          <p:cNvSpPr txBox="1"/>
          <p:nvPr>
            <p:ph type="ctrTitle"/>
          </p:nvPr>
        </p:nvSpPr>
        <p:spPr>
          <a:xfrm>
            <a:off x="2422750" y="1108575"/>
            <a:ext cx="4298400" cy="14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60" name="Google Shape;1660;p95"/>
          <p:cNvSpPr txBox="1"/>
          <p:nvPr>
            <p:ph idx="1" type="subTitle"/>
          </p:nvPr>
        </p:nvSpPr>
        <p:spPr>
          <a:xfrm>
            <a:off x="2682550" y="2215491"/>
            <a:ext cx="3778800" cy="12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9900"/>
                </a:solidFill>
              </a:rPr>
              <a:t>Do you have any questions?</a:t>
            </a:r>
            <a:endParaRPr b="1" sz="2000">
              <a:solidFill>
                <a:srgbClr val="FF99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61" name="Google Shape;1661;p95"/>
          <p:cNvGrpSpPr/>
          <p:nvPr/>
        </p:nvGrpSpPr>
        <p:grpSpPr>
          <a:xfrm>
            <a:off x="-267175" y="1108580"/>
            <a:ext cx="3397850" cy="187275"/>
            <a:chOff x="-3237675" y="-1132050"/>
            <a:chExt cx="3397850" cy="187275"/>
          </a:xfrm>
        </p:grpSpPr>
        <p:sp>
          <p:nvSpPr>
            <p:cNvPr id="1662" name="Google Shape;1662;p95"/>
            <p:cNvSpPr/>
            <p:nvPr/>
          </p:nvSpPr>
          <p:spPr>
            <a:xfrm>
              <a:off x="-37875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95"/>
            <p:cNvSpPr/>
            <p:nvPr/>
          </p:nvSpPr>
          <p:spPr>
            <a:xfrm>
              <a:off x="29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95"/>
            <p:cNvSpPr/>
            <p:nvPr/>
          </p:nvSpPr>
          <p:spPr>
            <a:xfrm>
              <a:off x="-787250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95"/>
            <p:cNvSpPr/>
            <p:nvPr/>
          </p:nvSpPr>
          <p:spPr>
            <a:xfrm>
              <a:off x="-1195725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95"/>
            <p:cNvSpPr/>
            <p:nvPr/>
          </p:nvSpPr>
          <p:spPr>
            <a:xfrm>
              <a:off x="-16042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95"/>
            <p:cNvSpPr/>
            <p:nvPr/>
          </p:nvSpPr>
          <p:spPr>
            <a:xfrm>
              <a:off x="-2012725" y="-1132050"/>
              <a:ext cx="130450" cy="187275"/>
            </a:xfrm>
            <a:custGeom>
              <a:rect b="b" l="l" r="r" t="t"/>
              <a:pathLst>
                <a:path extrusionOk="0" h="7491" w="5218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95"/>
            <p:cNvSpPr/>
            <p:nvPr/>
          </p:nvSpPr>
          <p:spPr>
            <a:xfrm>
              <a:off x="-2421200" y="-1132050"/>
              <a:ext cx="130425" cy="187275"/>
            </a:xfrm>
            <a:custGeom>
              <a:rect b="b" l="l" r="r" t="t"/>
              <a:pathLst>
                <a:path extrusionOk="0" h="7491" w="5217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95"/>
            <p:cNvSpPr/>
            <p:nvPr/>
          </p:nvSpPr>
          <p:spPr>
            <a:xfrm>
              <a:off x="-28291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5"/>
            <p:cNvSpPr/>
            <p:nvPr/>
          </p:nvSpPr>
          <p:spPr>
            <a:xfrm>
              <a:off x="-3237675" y="-1132050"/>
              <a:ext cx="129925" cy="187275"/>
            </a:xfrm>
            <a:custGeom>
              <a:rect b="b" l="l" r="r" t="t"/>
              <a:pathLst>
                <a:path extrusionOk="0" h="7491" w="5197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95"/>
          <p:cNvSpPr txBox="1"/>
          <p:nvPr/>
        </p:nvSpPr>
        <p:spPr>
          <a:xfrm>
            <a:off x="4775750" y="1387375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72" name="Google Shape;1672;p95"/>
          <p:cNvSpPr txBox="1"/>
          <p:nvPr/>
        </p:nvSpPr>
        <p:spPr>
          <a:xfrm>
            <a:off x="4775750" y="1387375"/>
            <a:ext cx="43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673" name="Google Shape;1673;p95"/>
          <p:cNvSpPr/>
          <p:nvPr/>
        </p:nvSpPr>
        <p:spPr>
          <a:xfrm>
            <a:off x="2435175" y="3533900"/>
            <a:ext cx="4298400" cy="70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E7E7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674" name="Google Shape;167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325" y="3344087"/>
            <a:ext cx="1495400" cy="14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25" y="3801051"/>
            <a:ext cx="1268625" cy="5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100" y="3720725"/>
            <a:ext cx="624117" cy="7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35" name="Google Shape;535;p41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536" name="Google Shape;536;p41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cxnSp>
        <p:nvCxnSpPr>
          <p:cNvPr id="537" name="Google Shape;537;p41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41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1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41" name="Google Shape;541;p41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3" name="Google Shape;543;p41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44" name="Google Shape;544;p41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41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/>
          <p:nvPr/>
        </p:nvSpPr>
        <p:spPr>
          <a:xfrm>
            <a:off x="715100" y="535000"/>
            <a:ext cx="41076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 txBox="1"/>
          <p:nvPr>
            <p:ph type="title"/>
          </p:nvPr>
        </p:nvSpPr>
        <p:spPr>
          <a:xfrm>
            <a:off x="896000" y="1145000"/>
            <a:ext cx="3675900" cy="7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grpSp>
        <p:nvGrpSpPr>
          <p:cNvPr id="553" name="Google Shape;553;p42"/>
          <p:cNvGrpSpPr/>
          <p:nvPr/>
        </p:nvGrpSpPr>
        <p:grpSpPr>
          <a:xfrm rot="10800000">
            <a:off x="-369277" y="3791021"/>
            <a:ext cx="2159530" cy="548628"/>
            <a:chOff x="2641350" y="846250"/>
            <a:chExt cx="413600" cy="105075"/>
          </a:xfrm>
        </p:grpSpPr>
        <p:sp>
          <p:nvSpPr>
            <p:cNvPr id="554" name="Google Shape;554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42"/>
          <p:cNvSpPr/>
          <p:nvPr/>
        </p:nvSpPr>
        <p:spPr>
          <a:xfrm>
            <a:off x="2728800" y="373100"/>
            <a:ext cx="998400" cy="9984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42"/>
          <p:cNvGrpSpPr/>
          <p:nvPr/>
        </p:nvGrpSpPr>
        <p:grpSpPr>
          <a:xfrm>
            <a:off x="3244263" y="1234912"/>
            <a:ext cx="537556" cy="136576"/>
            <a:chOff x="2641350" y="846250"/>
            <a:chExt cx="413600" cy="105075"/>
          </a:xfrm>
        </p:grpSpPr>
        <p:sp>
          <p:nvSpPr>
            <p:cNvPr id="560" name="Google Shape;560;p42"/>
            <p:cNvSpPr/>
            <p:nvPr/>
          </p:nvSpPr>
          <p:spPr>
            <a:xfrm>
              <a:off x="2991475" y="846250"/>
              <a:ext cx="63475" cy="105075"/>
            </a:xfrm>
            <a:custGeom>
              <a:rect b="b" l="l" r="r" t="t"/>
              <a:pathLst>
                <a:path extrusionOk="0" h="4203" w="2539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28747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2758075" y="846250"/>
              <a:ext cx="63450" cy="105075"/>
            </a:xfrm>
            <a:custGeom>
              <a:rect b="b" l="l" r="r" t="t"/>
              <a:pathLst>
                <a:path extrusionOk="0" h="4203" w="2538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2641350" y="846250"/>
              <a:ext cx="63975" cy="105075"/>
            </a:xfrm>
            <a:custGeom>
              <a:rect b="b" l="l" r="r" t="t"/>
              <a:pathLst>
                <a:path extrusionOk="0" h="4203" w="2559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42"/>
          <p:cNvSpPr txBox="1"/>
          <p:nvPr>
            <p:ph idx="1" type="body"/>
          </p:nvPr>
        </p:nvSpPr>
        <p:spPr>
          <a:xfrm>
            <a:off x="896000" y="1872500"/>
            <a:ext cx="36759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Lack of AI-driven platforms translating complex health data into engaging experiences.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Need for HealthKit data to be fully utilized for deeper insights.</a:t>
            </a:r>
            <a:endParaRPr sz="1300">
              <a:solidFill>
                <a:schemeClr val="accent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lang="en" sz="1300">
                <a:solidFill>
                  <a:schemeClr val="accent2"/>
                </a:solidFill>
              </a:rPr>
              <a:t>Disconnect between technical functionality and user engagement.</a:t>
            </a:r>
            <a:endParaRPr sz="13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565" name="Google Shape;5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300" y="1558075"/>
            <a:ext cx="2232950" cy="22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/>
          <p:nvPr/>
        </p:nvSpPr>
        <p:spPr>
          <a:xfrm>
            <a:off x="3308700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600812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609275" y="1088800"/>
            <a:ext cx="2514600" cy="18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74" name="Google Shape;574;p43"/>
          <p:cNvSpPr txBox="1"/>
          <p:nvPr>
            <p:ph type="title"/>
          </p:nvPr>
        </p:nvSpPr>
        <p:spPr>
          <a:xfrm>
            <a:off x="720013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Motivation</a:t>
            </a:r>
            <a:endParaRPr/>
          </a:p>
        </p:txBody>
      </p:sp>
      <p:sp>
        <p:nvSpPr>
          <p:cNvPr id="575" name="Google Shape;575;p43"/>
          <p:cNvSpPr txBox="1"/>
          <p:nvPr>
            <p:ph idx="2" type="title"/>
          </p:nvPr>
        </p:nvSpPr>
        <p:spPr>
          <a:xfrm>
            <a:off x="3419282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76" name="Google Shape;576;p43"/>
          <p:cNvSpPr txBox="1"/>
          <p:nvPr>
            <p:ph idx="8" type="title"/>
          </p:nvPr>
        </p:nvSpPr>
        <p:spPr>
          <a:xfrm>
            <a:off x="6118558" y="2000913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cxnSp>
        <p:nvCxnSpPr>
          <p:cNvPr id="577" name="Google Shape;577;p43"/>
          <p:cNvCxnSpPr/>
          <p:nvPr/>
        </p:nvCxnSpPr>
        <p:spPr>
          <a:xfrm>
            <a:off x="562125" y="2913767"/>
            <a:ext cx="8216400" cy="1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3"/>
          <p:cNvSpPr/>
          <p:nvPr/>
        </p:nvSpPr>
        <p:spPr>
          <a:xfrm>
            <a:off x="1671912" y="1343023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3"/>
          <p:cNvSpPr/>
          <p:nvPr/>
        </p:nvSpPr>
        <p:spPr>
          <a:xfrm>
            <a:off x="4572062" y="1422510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3"/>
          <p:cNvSpPr/>
          <p:nvPr/>
        </p:nvSpPr>
        <p:spPr>
          <a:xfrm>
            <a:off x="7198745" y="1214072"/>
            <a:ext cx="401700" cy="401700"/>
          </a:xfrm>
          <a:prstGeom prst="ellipse">
            <a:avLst/>
          </a:prstGeom>
          <a:solidFill>
            <a:srgbClr val="718AC6">
              <a:alpha val="38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43"/>
          <p:cNvGrpSpPr/>
          <p:nvPr/>
        </p:nvGrpSpPr>
        <p:grpSpPr>
          <a:xfrm>
            <a:off x="2505838" y="545891"/>
            <a:ext cx="913425" cy="370975"/>
            <a:chOff x="6514150" y="4420266"/>
            <a:chExt cx="913425" cy="370975"/>
          </a:xfrm>
        </p:grpSpPr>
        <p:sp>
          <p:nvSpPr>
            <p:cNvPr id="582" name="Google Shape;582;p43"/>
            <p:cNvSpPr/>
            <p:nvPr/>
          </p:nvSpPr>
          <p:spPr>
            <a:xfrm>
              <a:off x="6938875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6514150" y="4420266"/>
              <a:ext cx="488700" cy="370975"/>
            </a:xfrm>
            <a:custGeom>
              <a:rect b="b" l="l" r="r" t="t"/>
              <a:pathLst>
                <a:path extrusionOk="0" h="14839" w="19548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43"/>
          <p:cNvGrpSpPr/>
          <p:nvPr/>
        </p:nvGrpSpPr>
        <p:grpSpPr>
          <a:xfrm>
            <a:off x="1587219" y="1240953"/>
            <a:ext cx="571105" cy="605855"/>
            <a:chOff x="-42778748" y="2320118"/>
            <a:chExt cx="285125" cy="305941"/>
          </a:xfrm>
        </p:grpSpPr>
        <p:sp>
          <p:nvSpPr>
            <p:cNvPr id="585" name="Google Shape;585;p43"/>
            <p:cNvSpPr/>
            <p:nvPr/>
          </p:nvSpPr>
          <p:spPr>
            <a:xfrm>
              <a:off x="-42778748" y="2320118"/>
              <a:ext cx="285125" cy="305941"/>
            </a:xfrm>
            <a:custGeom>
              <a:rect b="b" l="l" r="r" t="t"/>
              <a:pathLst>
                <a:path extrusionOk="0" h="12375" w="11405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-42667700" y="2443600"/>
              <a:ext cx="62250" cy="61475"/>
            </a:xfrm>
            <a:custGeom>
              <a:rect b="b" l="l" r="r" t="t"/>
              <a:pathLst>
                <a:path extrusionOk="0" h="2459" w="249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rgbClr val="6E7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43"/>
          <p:cNvSpPr/>
          <p:nvPr/>
        </p:nvSpPr>
        <p:spPr>
          <a:xfrm>
            <a:off x="6979874" y="1343026"/>
            <a:ext cx="571095" cy="560683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/>
          <p:nvPr/>
        </p:nvSpPr>
        <p:spPr>
          <a:xfrm>
            <a:off x="4280452" y="1343024"/>
            <a:ext cx="571096" cy="572703"/>
          </a:xfrm>
          <a:custGeom>
            <a:rect b="b" l="l" r="r" t="t"/>
            <a:pathLst>
              <a:path extrusionOk="0" h="11689" w="11658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